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83" r:id="rId1"/>
    <p:sldMasterId id="2147484096" r:id="rId2"/>
    <p:sldMasterId id="2147484100" r:id="rId3"/>
  </p:sldMasterIdLst>
  <p:notesMasterIdLst>
    <p:notesMasterId r:id="rId37"/>
  </p:notesMasterIdLst>
  <p:handoutMasterIdLst>
    <p:handoutMasterId r:id="rId38"/>
  </p:handoutMasterIdLst>
  <p:sldIdLst>
    <p:sldId id="300" r:id="rId4"/>
    <p:sldId id="339" r:id="rId5"/>
    <p:sldId id="385" r:id="rId6"/>
    <p:sldId id="390" r:id="rId7"/>
    <p:sldId id="568" r:id="rId8"/>
    <p:sldId id="408" r:id="rId9"/>
    <p:sldId id="409" r:id="rId10"/>
    <p:sldId id="363" r:id="rId11"/>
    <p:sldId id="289" r:id="rId12"/>
    <p:sldId id="290" r:id="rId13"/>
    <p:sldId id="384" r:id="rId14"/>
    <p:sldId id="410" r:id="rId15"/>
    <p:sldId id="549" r:id="rId16"/>
    <p:sldId id="386" r:id="rId17"/>
    <p:sldId id="389" r:id="rId18"/>
    <p:sldId id="387" r:id="rId19"/>
    <p:sldId id="551" r:id="rId20"/>
    <p:sldId id="548" r:id="rId21"/>
    <p:sldId id="391" r:id="rId22"/>
    <p:sldId id="343" r:id="rId23"/>
    <p:sldId id="344" r:id="rId24"/>
    <p:sldId id="345" r:id="rId25"/>
    <p:sldId id="346" r:id="rId26"/>
    <p:sldId id="348" r:id="rId27"/>
    <p:sldId id="553" r:id="rId28"/>
    <p:sldId id="400" r:id="rId29"/>
    <p:sldId id="397" r:id="rId30"/>
    <p:sldId id="401" r:id="rId31"/>
    <p:sldId id="403" r:id="rId32"/>
    <p:sldId id="405" r:id="rId33"/>
    <p:sldId id="412" r:id="rId34"/>
    <p:sldId id="546" r:id="rId35"/>
    <p:sldId id="407" r:id="rId36"/>
  </p:sldIdLst>
  <p:sldSz cx="9144000" cy="6858000" type="screen4x3"/>
  <p:notesSz cx="7315200" cy="9601200"/>
  <p:embeddedFontLs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llmer, Dani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5363"/>
    <a:srgbClr val="006298"/>
    <a:srgbClr val="D0D0CE"/>
    <a:srgbClr val="888B8D"/>
    <a:srgbClr val="861F41"/>
    <a:srgbClr val="867F6E"/>
    <a:srgbClr val="944D66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93" autoAdjust="0"/>
  </p:normalViewPr>
  <p:slideViewPr>
    <p:cSldViewPr>
      <p:cViewPr varScale="1">
        <p:scale>
          <a:sx n="94" d="100"/>
          <a:sy n="94" d="100"/>
        </p:scale>
        <p:origin x="20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TeleCompCare/Nurse</a:t>
            </a:r>
            <a:r>
              <a:rPr lang="en-US" baseline="0" dirty="0"/>
              <a:t> Triage </a:t>
            </a:r>
            <a:r>
              <a:rPr lang="en-US" dirty="0"/>
              <a:t>Utilization Percentages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TCC Utilized</c:v>
                </c:pt>
              </c:strCache>
            </c:strRef>
          </c:tx>
          <c:spPr>
            <a:solidFill>
              <a:srgbClr val="00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07/01/2025-2026</c:v>
                </c:pt>
                <c:pt idx="1">
                  <c:v>07/01/2024-2025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0.42859999999999998</c:v>
                </c:pt>
                <c:pt idx="1">
                  <c:v>0.46910000000000002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9-45B0-AB0B-EED3F2B3A4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TCC Not Utilized</c:v>
                </c:pt>
              </c:strCache>
            </c:strRef>
          </c:tx>
          <c:spPr>
            <a:solidFill>
              <a:srgbClr val="4253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07/01/2025-2026</c:v>
                </c:pt>
                <c:pt idx="1">
                  <c:v>07/01/2024-2025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0.57140000000000002</c:v>
                </c:pt>
                <c:pt idx="1">
                  <c:v>0.53090000000000004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9-45B0-AB0B-EED3F2B3A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6813232"/>
        <c:axId val="396813712"/>
      </c:barChart>
      <c:catAx>
        <c:axId val="39681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813712"/>
        <c:crosses val="autoZero"/>
        <c:auto val="1"/>
        <c:lblAlgn val="ctr"/>
        <c:lblOffset val="100"/>
        <c:noMultiLvlLbl val="0"/>
      </c:catAx>
      <c:valAx>
        <c:axId val="39681371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81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of Nurse</a:t>
            </a:r>
            <a:r>
              <a:rPr lang="en-US" baseline="0" dirty="0"/>
              <a:t> Triage</a:t>
            </a:r>
            <a:r>
              <a:rPr lang="en-US" dirty="0"/>
              <a:t> Claims Resulting in Self Care</a:t>
            </a:r>
          </a:p>
        </c:rich>
      </c:tx>
      <c:layout>
        <c:manualLayout>
          <c:xMode val="edge"/>
          <c:yMode val="edge"/>
          <c:x val="0.23069821133469426"/>
          <c:y val="4.63022414254770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Self-Care Percentage</c:v>
                </c:pt>
              </c:strCache>
            </c:strRef>
          </c:tx>
          <c:spPr>
            <a:solidFill>
              <a:srgbClr val="00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07/01/2025-2026</c:v>
                </c:pt>
                <c:pt idx="1">
                  <c:v>07/01/2024-2025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0.66669999999999996</c:v>
                </c:pt>
                <c:pt idx="1">
                  <c:v>0.34210000000000002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C-497C-A1A4-1047DF290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6813232"/>
        <c:axId val="396813712"/>
      </c:barChart>
      <c:catAx>
        <c:axId val="39681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813712"/>
        <c:crosses val="autoZero"/>
        <c:auto val="1"/>
        <c:lblAlgn val="ctr"/>
        <c:lblOffset val="100"/>
        <c:noMultiLvlLbl val="0"/>
      </c:catAx>
      <c:valAx>
        <c:axId val="39681371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81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62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E6-4BCF-AC81-C8B4133DD503}"/>
              </c:ext>
            </c:extLst>
          </c:dPt>
          <c:dPt>
            <c:idx val="1"/>
            <c:bubble3D val="0"/>
            <c:spPr>
              <a:solidFill>
                <a:srgbClr val="42536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E6-4BCF-AC81-C8B4133DD503}"/>
              </c:ext>
            </c:extLst>
          </c:dPt>
          <c:dPt>
            <c:idx val="2"/>
            <c:bubble3D val="0"/>
            <c:spPr>
              <a:solidFill>
                <a:srgbClr val="888B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E6-4BCF-AC81-C8B4133DD503}"/>
              </c:ext>
            </c:extLst>
          </c:dPt>
          <c:dPt>
            <c:idx val="3"/>
            <c:bubble3D val="0"/>
            <c:spPr>
              <a:solidFill>
                <a:srgbClr val="D0D0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E6-4BCF-AC81-C8B4133DD503}"/>
              </c:ext>
            </c:extLst>
          </c:dPt>
          <c:dLbls>
            <c:dLbl>
              <c:idx val="0"/>
              <c:layout>
                <c:manualLayout>
                  <c:x val="3.3519553072625698E-2"/>
                  <c:y val="-7.275048233154282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E6-4BCF-AC81-C8B4133DD503}"/>
                </c:ext>
              </c:extLst>
            </c:dLbl>
            <c:dLbl>
              <c:idx val="1"/>
              <c:layout>
                <c:manualLayout>
                  <c:x val="-2.9795158286778433E-2"/>
                  <c:y val="2.38095238095237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E6-4BCF-AC81-C8B4133DD503}"/>
                </c:ext>
              </c:extLst>
            </c:dLbl>
            <c:dLbl>
              <c:idx val="2"/>
              <c:layout>
                <c:manualLayout>
                  <c:x val="-3.165735567970205E-2"/>
                  <c:y val="7.93650793650793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E6-4BCF-AC81-C8B4133DD503}"/>
                </c:ext>
              </c:extLst>
            </c:dLbl>
            <c:dLbl>
              <c:idx val="3"/>
              <c:layout>
                <c:manualLayout>
                  <c:x val="0.10055865921787703"/>
                  <c:y val="-1.58730158730158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E6-4BCF-AC81-C8B4133DD5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0-3 Days</c:v>
                </c:pt>
                <c:pt idx="1">
                  <c:v>4-10 Days</c:v>
                </c:pt>
                <c:pt idx="2">
                  <c:v>11-24 Days</c:v>
                </c:pt>
                <c:pt idx="3">
                  <c:v>25+ Days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94</c:v>
                </c:pt>
                <c:pt idx="1">
                  <c:v>19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E6-4BCF-AC81-C8B4133DD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Claims</c:v>
                </c:pt>
              </c:strCache>
            </c:strRef>
          </c:tx>
          <c:spPr>
            <a:solidFill>
              <a:srgbClr val="00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07/01/2024-2025</c:v>
                </c:pt>
                <c:pt idx="1">
                  <c:v>07/01/2025-2026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112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07-4AE2-B3DC-27F3F4DED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6203680"/>
        <c:axId val="1832263952"/>
      </c:bar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Dollars Incurred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6.52680652680652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07-4AE2-B3DC-27F3F4DED394}"/>
                </c:ext>
              </c:extLst>
            </c:dLbl>
            <c:dLbl>
              <c:idx val="1"/>
              <c:layout>
                <c:manualLayout>
                  <c:x val="6.7132867132867133E-2"/>
                  <c:y val="-1.984126984126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07-4AE2-B3DC-27F3F4DED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07/01/2024-2025</c:v>
                </c:pt>
                <c:pt idx="1">
                  <c:v>07/01/2025-2026</c:v>
                </c:pt>
              </c:strCache>
            </c:strRef>
          </c:cat>
          <c:val>
            <c:numRef>
              <c:f>Sheet1!$C$2:$C$3</c:f>
              <c:numCache>
                <c:formatCode>"$"#,##0</c:formatCode>
                <c:ptCount val="2"/>
                <c:pt idx="0">
                  <c:v>917922.97</c:v>
                </c:pt>
                <c:pt idx="1">
                  <c:v>27486.85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07-4AE2-B3DC-27F3F4DED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481008"/>
        <c:axId val="364480528"/>
      </c:lineChart>
      <c:catAx>
        <c:axId val="184620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263952"/>
        <c:crosses val="autoZero"/>
        <c:auto val="1"/>
        <c:lblAlgn val="ctr"/>
        <c:lblOffset val="100"/>
        <c:noMultiLvlLbl val="0"/>
      </c:catAx>
      <c:valAx>
        <c:axId val="183226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6203680"/>
        <c:crosses val="autoZero"/>
        <c:crossBetween val="between"/>
      </c:valAx>
      <c:valAx>
        <c:axId val="364480528"/>
        <c:scaling>
          <c:orientation val="minMax"/>
        </c:scaling>
        <c:delete val="0"/>
        <c:axPos val="r"/>
        <c:numFmt formatCode="&quot;$&quot;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481008"/>
        <c:crosses val="max"/>
        <c:crossBetween val="between"/>
      </c:valAx>
      <c:catAx>
        <c:axId val="364481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4480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Claims</c:v>
                </c:pt>
              </c:strCache>
            </c:strRef>
          </c:tx>
          <c:spPr>
            <a:solidFill>
              <a:srgbClr val="00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Combative</c:v>
                </c:pt>
                <c:pt idx="1">
                  <c:v>Cut/Puncture/Scrape</c:v>
                </c:pt>
                <c:pt idx="2">
                  <c:v>Struck by/Against Object</c:v>
                </c:pt>
                <c:pt idx="3">
                  <c:v>Manual Material Handling</c:v>
                </c:pt>
                <c:pt idx="4">
                  <c:v>Slip/Trip/Fall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8</c:v>
                </c:pt>
                <c:pt idx="2">
                  <c:v>19</c:v>
                </c:pt>
                <c:pt idx="3">
                  <c:v>27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C-4569-AC6C-B218D3364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4393871"/>
        <c:axId val="624395791"/>
      </c:barChart>
      <c:catAx>
        <c:axId val="624393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395791"/>
        <c:crosses val="autoZero"/>
        <c:auto val="1"/>
        <c:lblAlgn val="ctr"/>
        <c:lblOffset val="100"/>
        <c:noMultiLvlLbl val="0"/>
      </c:catAx>
      <c:valAx>
        <c:axId val="62439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39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Claims</c:v>
                </c:pt>
              </c:strCache>
            </c:strRef>
          </c:tx>
          <c:spPr>
            <a:solidFill>
              <a:srgbClr val="00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18-30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60+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</c:v>
                </c:pt>
                <c:pt idx="1">
                  <c:v>18</c:v>
                </c:pt>
                <c:pt idx="2">
                  <c:v>23</c:v>
                </c:pt>
                <c:pt idx="3">
                  <c:v>34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F-411A-9BD6-CAA68FF71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2489424"/>
        <c:axId val="722488464"/>
      </c:barChart>
      <c:catAx>
        <c:axId val="722489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488464"/>
        <c:crosses val="autoZero"/>
        <c:auto val="1"/>
        <c:lblAlgn val="ctr"/>
        <c:lblOffset val="100"/>
        <c:noMultiLvlLbl val="0"/>
      </c:catAx>
      <c:valAx>
        <c:axId val="722488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48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Losses</c:v>
                </c:pt>
              </c:strCache>
            </c:strRef>
          </c:tx>
          <c:spPr>
            <a:solidFill>
              <a:srgbClr val="006298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9323671497584658E-2"/>
                  <c:y val="6.2843676355066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38-4A5F-BDD3-60D3C43C58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07/01/2021-2022</c:v>
                </c:pt>
                <c:pt idx="1">
                  <c:v>07/01/2022-2023</c:v>
                </c:pt>
                <c:pt idx="2">
                  <c:v>07/01/2023-2024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869392</c:v>
                </c:pt>
                <c:pt idx="1">
                  <c:v>1320129</c:v>
                </c:pt>
                <c:pt idx="2" formatCode="&quot;$&quot;#,##0">
                  <c:v>607148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4-43CA-81B8-B150DDD817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Expected Losses</c:v>
                </c:pt>
              </c:strCache>
            </c:strRef>
          </c:tx>
          <c:spPr>
            <a:solidFill>
              <a:srgbClr val="42536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28824476650563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38-4A5F-BDD3-60D3C43C58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07/01/2021-2022</c:v>
                </c:pt>
                <c:pt idx="1">
                  <c:v>07/01/2022-2023</c:v>
                </c:pt>
                <c:pt idx="2">
                  <c:v>07/01/2023-2024</c:v>
                </c:pt>
              </c:strCache>
            </c:strRef>
          </c:cat>
          <c:val>
            <c:numRef>
              <c:f>Sheet1!$C$2:$C$4</c:f>
              <c:numCache>
                <c:formatCode>"$"#,##0_);[Red]\("$"#,##0\)</c:formatCode>
                <c:ptCount val="3"/>
                <c:pt idx="0">
                  <c:v>501616</c:v>
                </c:pt>
                <c:pt idx="1">
                  <c:v>541882</c:v>
                </c:pt>
                <c:pt idx="2" formatCode="&quot;$&quot;#,##0">
                  <c:v>501616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24-43CA-81B8-B150DDD81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4913839"/>
        <c:axId val="547313647"/>
      </c:barChart>
      <c:catAx>
        <c:axId val="744913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313647"/>
        <c:crosses val="autoZero"/>
        <c:auto val="1"/>
        <c:lblAlgn val="ctr"/>
        <c:lblOffset val="100"/>
        <c:noMultiLvlLbl val="0"/>
      </c:catAx>
      <c:valAx>
        <c:axId val="54731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913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88B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8D-4E1F-B766-63B2650D106F}"/>
              </c:ext>
            </c:extLst>
          </c:dPt>
          <c:dPt>
            <c:idx val="1"/>
            <c:bubble3D val="0"/>
            <c:spPr>
              <a:solidFill>
                <a:srgbClr val="42536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8D-4E1F-B766-63B2650D106F}"/>
              </c:ext>
            </c:extLst>
          </c:dPt>
          <c:dPt>
            <c:idx val="2"/>
            <c:bubble3D val="0"/>
            <c:spPr>
              <a:solidFill>
                <a:srgbClr val="0062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8D-4E1F-B766-63B2650D10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Incident</c:v>
                </c:pt>
                <c:pt idx="1">
                  <c:v>Indemnity</c:v>
                </c:pt>
                <c:pt idx="2">
                  <c:v>Medical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</c:v>
                </c:pt>
                <c:pt idx="1">
                  <c:v>9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8D-4E1F-B766-63B2650D1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1959D0-CA03-07AD-1A7A-F30D5B1A0C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3ECD8-43D9-96FB-641A-3286F5059C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E80B52-61E3-411C-AF68-A98B4D2CF257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13F10-8257-AEEC-6C98-50A1593F84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7CE52-623F-20A9-AF1E-61055D8D6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CF7216-02DB-417D-BD7F-92B11DEF9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C876B6-6FE4-977C-16CB-68827FE6DE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DA96B-E171-5880-6BF3-96434F7C83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714B81-0CA3-429C-862D-490FA4086699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2D09909-E1FB-A064-77D8-C2286067C2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4EA606-3A5D-8A62-65E5-BA90A642E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1" tIns="48325" rIns="96651" bIns="4832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440BB-7D5C-6558-177E-8611E0B364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BC325-4183-D845-46BD-D8D1F43B1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21CE25-DE73-418D-A8C2-76EA1C860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46094BA6-C359-A613-3304-4550803C7D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CE7108B-058E-6A77-59DD-E30C51C5EC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DBDF204-3B57-2EB9-BBB6-898CEE2CE4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4265ED-6983-424F-9CBD-F0414205CE0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6C2AB49-BCDC-16F9-B8C6-875A800219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B5052D8-F171-705A-97B6-B310C1CCA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85713DC-8C55-89B6-8B20-CDA7252B86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5B52E4-12AF-4295-B310-41F3742632B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D777CD2E-AF6F-508D-2221-01153F3F21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4B84C7A6-F741-D03D-B17F-0CE74A3F0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2024 – 13 of 38 claims reported through TeleCompCare resulted in Self-Care</a:t>
            </a:r>
          </a:p>
          <a:p>
            <a:r>
              <a:rPr lang="en-US" altLang="en-US" dirty="0"/>
              <a:t>2025 – 4 of 6 claims reported through TeleCompCare resulted in Self-Care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93D51108-FEAC-17E9-7EA7-C252F8E18A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38841C-672B-42BA-AEE9-0E85DBFD3F2D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5A30C1-10CD-4480-832F-ECA5A77E16B5}"/>
              </a:ext>
            </a:extLst>
          </p:cNvPr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42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28" dirty="0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BA98AA-8B06-F058-54A7-C5B3E9663DBE}"/>
              </a:ext>
            </a:extLst>
          </p:cNvPr>
          <p:cNvGrpSpPr/>
          <p:nvPr/>
        </p:nvGrpSpPr>
        <p:grpSpPr>
          <a:xfrm>
            <a:off x="4886325" y="-373434"/>
            <a:ext cx="3944272" cy="7882948"/>
            <a:chOff x="2699840" y="-1276567"/>
            <a:chExt cx="282742" cy="411170"/>
          </a:xfrm>
          <a:solidFill>
            <a:schemeClr val="bg1">
              <a:alpha val="10196"/>
            </a:schemeClr>
          </a:solidFill>
        </p:grpSpPr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A41A32EF-C40F-1248-2C70-01D045825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840" y="-1272585"/>
              <a:ext cx="139379" cy="199114"/>
            </a:xfrm>
            <a:custGeom>
              <a:avLst/>
              <a:gdLst>
                <a:gd name="T0" fmla="*/ 0 w 140"/>
                <a:gd name="T1" fmla="*/ 200 h 200"/>
                <a:gd name="T2" fmla="*/ 96 w 140"/>
                <a:gd name="T3" fmla="*/ 200 h 200"/>
                <a:gd name="T4" fmla="*/ 140 w 140"/>
                <a:gd name="T5" fmla="*/ 105 h 200"/>
                <a:gd name="T6" fmla="*/ 92 w 140"/>
                <a:gd name="T7" fmla="*/ 0 h 200"/>
                <a:gd name="T8" fmla="*/ 0 w 14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0">
                  <a:moveTo>
                    <a:pt x="0" y="200"/>
                  </a:moveTo>
                  <a:lnTo>
                    <a:pt x="96" y="200"/>
                  </a:lnTo>
                  <a:lnTo>
                    <a:pt x="140" y="105"/>
                  </a:lnTo>
                  <a:lnTo>
                    <a:pt x="92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+mn-lt"/>
              </a:endParaRP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FA51407E-ECB9-10EE-F7C9-3E5EE7A20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19" y="-1276567"/>
              <a:ext cx="188163" cy="203096"/>
            </a:xfrm>
            <a:custGeom>
              <a:avLst/>
              <a:gdLst>
                <a:gd name="T0" fmla="*/ 189 w 189"/>
                <a:gd name="T1" fmla="*/ 204 h 204"/>
                <a:gd name="T2" fmla="*/ 94 w 189"/>
                <a:gd name="T3" fmla="*/ 204 h 204"/>
                <a:gd name="T4" fmla="*/ 0 w 189"/>
                <a:gd name="T5" fmla="*/ 0 h 204"/>
                <a:gd name="T6" fmla="*/ 95 w 189"/>
                <a:gd name="T7" fmla="*/ 0 h 204"/>
                <a:gd name="T8" fmla="*/ 189 w 1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04">
                  <a:moveTo>
                    <a:pt x="189" y="204"/>
                  </a:moveTo>
                  <a:lnTo>
                    <a:pt x="94" y="204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89" y="2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+mn-lt"/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E6758D70-E375-0507-32E3-BFEEB41D5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840" y="-1069489"/>
              <a:ext cx="139379" cy="200110"/>
            </a:xfrm>
            <a:custGeom>
              <a:avLst/>
              <a:gdLst>
                <a:gd name="T0" fmla="*/ 0 w 140"/>
                <a:gd name="T1" fmla="*/ 0 h 201"/>
                <a:gd name="T2" fmla="*/ 96 w 140"/>
                <a:gd name="T3" fmla="*/ 0 h 201"/>
                <a:gd name="T4" fmla="*/ 140 w 140"/>
                <a:gd name="T5" fmla="*/ 96 h 201"/>
                <a:gd name="T6" fmla="*/ 92 w 140"/>
                <a:gd name="T7" fmla="*/ 201 h 201"/>
                <a:gd name="T8" fmla="*/ 0 w 140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1">
                  <a:moveTo>
                    <a:pt x="0" y="0"/>
                  </a:moveTo>
                  <a:lnTo>
                    <a:pt x="96" y="0"/>
                  </a:lnTo>
                  <a:lnTo>
                    <a:pt x="140" y="96"/>
                  </a:lnTo>
                  <a:lnTo>
                    <a:pt x="92" y="2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+mn-lt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6C1043F3-7D68-F30B-BC95-75A4ED78E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19" y="-1069489"/>
              <a:ext cx="188163" cy="204092"/>
            </a:xfrm>
            <a:custGeom>
              <a:avLst/>
              <a:gdLst>
                <a:gd name="T0" fmla="*/ 189 w 189"/>
                <a:gd name="T1" fmla="*/ 0 h 205"/>
                <a:gd name="T2" fmla="*/ 94 w 189"/>
                <a:gd name="T3" fmla="*/ 0 h 205"/>
                <a:gd name="T4" fmla="*/ 0 w 189"/>
                <a:gd name="T5" fmla="*/ 205 h 205"/>
                <a:gd name="T6" fmla="*/ 95 w 189"/>
                <a:gd name="T7" fmla="*/ 205 h 205"/>
                <a:gd name="T8" fmla="*/ 189 w 189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05">
                  <a:moveTo>
                    <a:pt x="189" y="0"/>
                  </a:moveTo>
                  <a:lnTo>
                    <a:pt x="94" y="0"/>
                  </a:lnTo>
                  <a:lnTo>
                    <a:pt x="0" y="205"/>
                  </a:lnTo>
                  <a:lnTo>
                    <a:pt x="95" y="205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+mn-lt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83090" y="4095696"/>
            <a:ext cx="6817910" cy="906651"/>
          </a:xfrm>
        </p:spPr>
        <p:txBody>
          <a:bodyPr>
            <a:noAutofit/>
          </a:bodyPr>
          <a:lstStyle>
            <a:lvl1pPr algn="r">
              <a:defRPr sz="45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183090" y="5191098"/>
            <a:ext cx="6817910" cy="800100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7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FCAB59-7CF0-FE36-009A-7AD3C1B2EB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80000"/>
                </a:schemeClr>
              </a:gs>
              <a:gs pos="100000">
                <a:schemeClr val="bg1">
                  <a:lumMod val="95000"/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5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DFA147-0576-CDD7-AFB3-D5431ED5EE0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7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F5A29A-5D68-50D1-28C3-96AFCB6640C1}"/>
              </a:ext>
            </a:extLst>
          </p:cNvPr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42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28" dirty="0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14A4B1-B985-6F44-9609-7C172E16277F}"/>
              </a:ext>
            </a:extLst>
          </p:cNvPr>
          <p:cNvGrpSpPr/>
          <p:nvPr/>
        </p:nvGrpSpPr>
        <p:grpSpPr>
          <a:xfrm>
            <a:off x="4886325" y="-373434"/>
            <a:ext cx="3944272" cy="7882948"/>
            <a:chOff x="2699840" y="-1276567"/>
            <a:chExt cx="282742" cy="411170"/>
          </a:xfrm>
          <a:solidFill>
            <a:schemeClr val="bg1">
              <a:alpha val="10196"/>
            </a:schemeClr>
          </a:solidFill>
        </p:grpSpPr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B24A7FEB-5E6E-800C-0D0E-981F900C2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840" y="-1272585"/>
              <a:ext cx="139379" cy="199114"/>
            </a:xfrm>
            <a:custGeom>
              <a:avLst/>
              <a:gdLst>
                <a:gd name="T0" fmla="*/ 0 w 140"/>
                <a:gd name="T1" fmla="*/ 200 h 200"/>
                <a:gd name="T2" fmla="*/ 96 w 140"/>
                <a:gd name="T3" fmla="*/ 200 h 200"/>
                <a:gd name="T4" fmla="*/ 140 w 140"/>
                <a:gd name="T5" fmla="*/ 105 h 200"/>
                <a:gd name="T6" fmla="*/ 92 w 140"/>
                <a:gd name="T7" fmla="*/ 0 h 200"/>
                <a:gd name="T8" fmla="*/ 0 w 14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0">
                  <a:moveTo>
                    <a:pt x="0" y="200"/>
                  </a:moveTo>
                  <a:lnTo>
                    <a:pt x="96" y="200"/>
                  </a:lnTo>
                  <a:lnTo>
                    <a:pt x="140" y="105"/>
                  </a:lnTo>
                  <a:lnTo>
                    <a:pt x="92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+mn-lt"/>
              </a:endParaRP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D9F83763-90EB-4C7C-5DEA-379F9E125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19" y="-1276567"/>
              <a:ext cx="188163" cy="203096"/>
            </a:xfrm>
            <a:custGeom>
              <a:avLst/>
              <a:gdLst>
                <a:gd name="T0" fmla="*/ 189 w 189"/>
                <a:gd name="T1" fmla="*/ 204 h 204"/>
                <a:gd name="T2" fmla="*/ 94 w 189"/>
                <a:gd name="T3" fmla="*/ 204 h 204"/>
                <a:gd name="T4" fmla="*/ 0 w 189"/>
                <a:gd name="T5" fmla="*/ 0 h 204"/>
                <a:gd name="T6" fmla="*/ 95 w 189"/>
                <a:gd name="T7" fmla="*/ 0 h 204"/>
                <a:gd name="T8" fmla="*/ 189 w 1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04">
                  <a:moveTo>
                    <a:pt x="189" y="204"/>
                  </a:moveTo>
                  <a:lnTo>
                    <a:pt x="94" y="204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89" y="2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+mn-lt"/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84F34526-CAE4-5052-9305-0E2F1C348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840" y="-1069489"/>
              <a:ext cx="139379" cy="200110"/>
            </a:xfrm>
            <a:custGeom>
              <a:avLst/>
              <a:gdLst>
                <a:gd name="T0" fmla="*/ 0 w 140"/>
                <a:gd name="T1" fmla="*/ 0 h 201"/>
                <a:gd name="T2" fmla="*/ 96 w 140"/>
                <a:gd name="T3" fmla="*/ 0 h 201"/>
                <a:gd name="T4" fmla="*/ 140 w 140"/>
                <a:gd name="T5" fmla="*/ 96 h 201"/>
                <a:gd name="T6" fmla="*/ 92 w 140"/>
                <a:gd name="T7" fmla="*/ 201 h 201"/>
                <a:gd name="T8" fmla="*/ 0 w 140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1">
                  <a:moveTo>
                    <a:pt x="0" y="0"/>
                  </a:moveTo>
                  <a:lnTo>
                    <a:pt x="96" y="0"/>
                  </a:lnTo>
                  <a:lnTo>
                    <a:pt x="140" y="96"/>
                  </a:lnTo>
                  <a:lnTo>
                    <a:pt x="92" y="2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+mn-lt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237DDFB9-F659-C577-987B-157F4E333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19" y="-1069489"/>
              <a:ext cx="188163" cy="204092"/>
            </a:xfrm>
            <a:custGeom>
              <a:avLst/>
              <a:gdLst>
                <a:gd name="T0" fmla="*/ 189 w 189"/>
                <a:gd name="T1" fmla="*/ 0 h 205"/>
                <a:gd name="T2" fmla="*/ 94 w 189"/>
                <a:gd name="T3" fmla="*/ 0 h 205"/>
                <a:gd name="T4" fmla="*/ 0 w 189"/>
                <a:gd name="T5" fmla="*/ 205 h 205"/>
                <a:gd name="T6" fmla="*/ 95 w 189"/>
                <a:gd name="T7" fmla="*/ 205 h 205"/>
                <a:gd name="T8" fmla="*/ 189 w 189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05">
                  <a:moveTo>
                    <a:pt x="189" y="0"/>
                  </a:moveTo>
                  <a:lnTo>
                    <a:pt x="94" y="0"/>
                  </a:lnTo>
                  <a:lnTo>
                    <a:pt x="0" y="205"/>
                  </a:lnTo>
                  <a:lnTo>
                    <a:pt x="95" y="205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+mn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243D3C-CFE9-77BF-5A00-42753D8231E7}"/>
              </a:ext>
            </a:extLst>
          </p:cNvPr>
          <p:cNvGrpSpPr/>
          <p:nvPr/>
        </p:nvGrpSpPr>
        <p:grpSpPr>
          <a:xfrm>
            <a:off x="6002807" y="4610133"/>
            <a:ext cx="1655731" cy="489817"/>
            <a:chOff x="-711201" y="-1878013"/>
            <a:chExt cx="3033714" cy="673100"/>
          </a:xfrm>
          <a:solidFill>
            <a:schemeClr val="bg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E632B86-5395-1AF9-6B73-B34CE62DDD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0813" y="-1792288"/>
              <a:ext cx="395288" cy="450850"/>
            </a:xfrm>
            <a:custGeom>
              <a:avLst/>
              <a:gdLst>
                <a:gd name="T0" fmla="*/ 138 w 249"/>
                <a:gd name="T1" fmla="*/ 0 h 284"/>
                <a:gd name="T2" fmla="*/ 249 w 249"/>
                <a:gd name="T3" fmla="*/ 284 h 284"/>
                <a:gd name="T4" fmla="*/ 220 w 249"/>
                <a:gd name="T5" fmla="*/ 284 h 284"/>
                <a:gd name="T6" fmla="*/ 191 w 249"/>
                <a:gd name="T7" fmla="*/ 207 h 284"/>
                <a:gd name="T8" fmla="*/ 58 w 249"/>
                <a:gd name="T9" fmla="*/ 207 h 284"/>
                <a:gd name="T10" fmla="*/ 29 w 249"/>
                <a:gd name="T11" fmla="*/ 284 h 284"/>
                <a:gd name="T12" fmla="*/ 0 w 249"/>
                <a:gd name="T13" fmla="*/ 284 h 284"/>
                <a:gd name="T14" fmla="*/ 111 w 249"/>
                <a:gd name="T15" fmla="*/ 0 h 284"/>
                <a:gd name="T16" fmla="*/ 138 w 249"/>
                <a:gd name="T17" fmla="*/ 0 h 284"/>
                <a:gd name="T18" fmla="*/ 66 w 249"/>
                <a:gd name="T19" fmla="*/ 183 h 284"/>
                <a:gd name="T20" fmla="*/ 183 w 249"/>
                <a:gd name="T21" fmla="*/ 183 h 284"/>
                <a:gd name="T22" fmla="*/ 124 w 249"/>
                <a:gd name="T23" fmla="*/ 29 h 284"/>
                <a:gd name="T24" fmla="*/ 66 w 249"/>
                <a:gd name="T25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284">
                  <a:moveTo>
                    <a:pt x="138" y="0"/>
                  </a:moveTo>
                  <a:lnTo>
                    <a:pt x="249" y="284"/>
                  </a:lnTo>
                  <a:lnTo>
                    <a:pt x="220" y="284"/>
                  </a:lnTo>
                  <a:lnTo>
                    <a:pt x="191" y="207"/>
                  </a:lnTo>
                  <a:lnTo>
                    <a:pt x="58" y="207"/>
                  </a:lnTo>
                  <a:lnTo>
                    <a:pt x="29" y="284"/>
                  </a:lnTo>
                  <a:lnTo>
                    <a:pt x="0" y="284"/>
                  </a:lnTo>
                  <a:lnTo>
                    <a:pt x="111" y="0"/>
                  </a:lnTo>
                  <a:lnTo>
                    <a:pt x="138" y="0"/>
                  </a:lnTo>
                  <a:close/>
                  <a:moveTo>
                    <a:pt x="66" y="183"/>
                  </a:moveTo>
                  <a:lnTo>
                    <a:pt x="183" y="183"/>
                  </a:lnTo>
                  <a:lnTo>
                    <a:pt x="124" y="29"/>
                  </a:lnTo>
                  <a:lnTo>
                    <a:pt x="66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512" tIns="30256" rIns="60512" bIns="30256"/>
            <a:lstStyle/>
            <a:p>
              <a:pPr defTabSz="6742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C11C904-A7F5-064D-39AC-7ADC28037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75" y="-1792288"/>
              <a:ext cx="271463" cy="450850"/>
            </a:xfrm>
            <a:custGeom>
              <a:avLst/>
              <a:gdLst>
                <a:gd name="T0" fmla="*/ 0 w 171"/>
                <a:gd name="T1" fmla="*/ 0 h 284"/>
                <a:gd name="T2" fmla="*/ 171 w 171"/>
                <a:gd name="T3" fmla="*/ 0 h 284"/>
                <a:gd name="T4" fmla="*/ 171 w 171"/>
                <a:gd name="T5" fmla="*/ 25 h 284"/>
                <a:gd name="T6" fmla="*/ 26 w 171"/>
                <a:gd name="T7" fmla="*/ 25 h 284"/>
                <a:gd name="T8" fmla="*/ 26 w 171"/>
                <a:gd name="T9" fmla="*/ 131 h 284"/>
                <a:gd name="T10" fmla="*/ 158 w 171"/>
                <a:gd name="T11" fmla="*/ 131 h 284"/>
                <a:gd name="T12" fmla="*/ 158 w 171"/>
                <a:gd name="T13" fmla="*/ 154 h 284"/>
                <a:gd name="T14" fmla="*/ 26 w 171"/>
                <a:gd name="T15" fmla="*/ 154 h 284"/>
                <a:gd name="T16" fmla="*/ 26 w 171"/>
                <a:gd name="T17" fmla="*/ 284 h 284"/>
                <a:gd name="T18" fmla="*/ 0 w 171"/>
                <a:gd name="T19" fmla="*/ 284 h 284"/>
                <a:gd name="T20" fmla="*/ 0 w 171"/>
                <a:gd name="T21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84">
                  <a:moveTo>
                    <a:pt x="0" y="0"/>
                  </a:moveTo>
                  <a:lnTo>
                    <a:pt x="171" y="0"/>
                  </a:lnTo>
                  <a:lnTo>
                    <a:pt x="171" y="25"/>
                  </a:lnTo>
                  <a:lnTo>
                    <a:pt x="26" y="25"/>
                  </a:lnTo>
                  <a:lnTo>
                    <a:pt x="26" y="131"/>
                  </a:lnTo>
                  <a:lnTo>
                    <a:pt x="158" y="131"/>
                  </a:lnTo>
                  <a:lnTo>
                    <a:pt x="158" y="154"/>
                  </a:lnTo>
                  <a:lnTo>
                    <a:pt x="26" y="154"/>
                  </a:lnTo>
                  <a:lnTo>
                    <a:pt x="26" y="284"/>
                  </a:lnTo>
                  <a:lnTo>
                    <a:pt x="0" y="2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512" tIns="30256" rIns="60512" bIns="30256"/>
            <a:lstStyle/>
            <a:p>
              <a:pPr defTabSz="6742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B2A7210-3FEF-9ED0-4415-5AEE47F0B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-1798638"/>
              <a:ext cx="376238" cy="465138"/>
            </a:xfrm>
            <a:custGeom>
              <a:avLst/>
              <a:gdLst>
                <a:gd name="T0" fmla="*/ 98 w 184"/>
                <a:gd name="T1" fmla="*/ 0 h 226"/>
                <a:gd name="T2" fmla="*/ 183 w 184"/>
                <a:gd name="T3" fmla="*/ 43 h 226"/>
                <a:gd name="T4" fmla="*/ 166 w 184"/>
                <a:gd name="T5" fmla="*/ 53 h 226"/>
                <a:gd name="T6" fmla="*/ 98 w 184"/>
                <a:gd name="T7" fmla="*/ 18 h 226"/>
                <a:gd name="T8" fmla="*/ 20 w 184"/>
                <a:gd name="T9" fmla="*/ 113 h 226"/>
                <a:gd name="T10" fmla="*/ 104 w 184"/>
                <a:gd name="T11" fmla="*/ 207 h 226"/>
                <a:gd name="T12" fmla="*/ 164 w 184"/>
                <a:gd name="T13" fmla="*/ 183 h 226"/>
                <a:gd name="T14" fmla="*/ 164 w 184"/>
                <a:gd name="T15" fmla="*/ 128 h 226"/>
                <a:gd name="T16" fmla="*/ 105 w 184"/>
                <a:gd name="T17" fmla="*/ 128 h 226"/>
                <a:gd name="T18" fmla="*/ 105 w 184"/>
                <a:gd name="T19" fmla="*/ 110 h 226"/>
                <a:gd name="T20" fmla="*/ 184 w 184"/>
                <a:gd name="T21" fmla="*/ 110 h 226"/>
                <a:gd name="T22" fmla="*/ 184 w 184"/>
                <a:gd name="T23" fmla="*/ 190 h 226"/>
                <a:gd name="T24" fmla="*/ 103 w 184"/>
                <a:gd name="T25" fmla="*/ 226 h 226"/>
                <a:gd name="T26" fmla="*/ 0 w 184"/>
                <a:gd name="T27" fmla="*/ 113 h 226"/>
                <a:gd name="T28" fmla="*/ 98 w 184"/>
                <a:gd name="T2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226">
                  <a:moveTo>
                    <a:pt x="98" y="0"/>
                  </a:moveTo>
                  <a:cubicBezTo>
                    <a:pt x="137" y="0"/>
                    <a:pt x="165" y="15"/>
                    <a:pt x="183" y="4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50" y="29"/>
                    <a:pt x="129" y="18"/>
                    <a:pt x="98" y="18"/>
                  </a:cubicBezTo>
                  <a:cubicBezTo>
                    <a:pt x="54" y="18"/>
                    <a:pt x="20" y="54"/>
                    <a:pt x="20" y="113"/>
                  </a:cubicBezTo>
                  <a:cubicBezTo>
                    <a:pt x="20" y="170"/>
                    <a:pt x="54" y="207"/>
                    <a:pt x="104" y="207"/>
                  </a:cubicBezTo>
                  <a:cubicBezTo>
                    <a:pt x="127" y="207"/>
                    <a:pt x="151" y="199"/>
                    <a:pt x="164" y="183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184" y="190"/>
                    <a:pt x="184" y="190"/>
                    <a:pt x="184" y="190"/>
                  </a:cubicBezTo>
                  <a:cubicBezTo>
                    <a:pt x="166" y="214"/>
                    <a:pt x="135" y="226"/>
                    <a:pt x="103" y="226"/>
                  </a:cubicBezTo>
                  <a:cubicBezTo>
                    <a:pt x="40" y="226"/>
                    <a:pt x="0" y="177"/>
                    <a:pt x="0" y="113"/>
                  </a:cubicBezTo>
                  <a:cubicBezTo>
                    <a:pt x="0" y="47"/>
                    <a:pt x="40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512" tIns="30256" rIns="60512" bIns="30256"/>
            <a:lstStyle/>
            <a:p>
              <a:pPr defTabSz="6742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AD0292D-9A3A-0A86-5AB1-2667C3E57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5" y="-1681163"/>
              <a:ext cx="168275" cy="339725"/>
            </a:xfrm>
            <a:custGeom>
              <a:avLst/>
              <a:gdLst>
                <a:gd name="T0" fmla="*/ 19 w 83"/>
                <a:gd name="T1" fmla="*/ 45 h 165"/>
                <a:gd name="T2" fmla="*/ 19 w 83"/>
                <a:gd name="T3" fmla="*/ 165 h 165"/>
                <a:gd name="T4" fmla="*/ 0 w 83"/>
                <a:gd name="T5" fmla="*/ 165 h 165"/>
                <a:gd name="T6" fmla="*/ 0 w 83"/>
                <a:gd name="T7" fmla="*/ 3 h 165"/>
                <a:gd name="T8" fmla="*/ 19 w 83"/>
                <a:gd name="T9" fmla="*/ 3 h 165"/>
                <a:gd name="T10" fmla="*/ 19 w 83"/>
                <a:gd name="T11" fmla="*/ 25 h 165"/>
                <a:gd name="T12" fmla="*/ 72 w 83"/>
                <a:gd name="T13" fmla="*/ 0 h 165"/>
                <a:gd name="T14" fmla="*/ 83 w 83"/>
                <a:gd name="T15" fmla="*/ 0 h 165"/>
                <a:gd name="T16" fmla="*/ 83 w 83"/>
                <a:gd name="T17" fmla="*/ 18 h 165"/>
                <a:gd name="T18" fmla="*/ 69 w 83"/>
                <a:gd name="T19" fmla="*/ 17 h 165"/>
                <a:gd name="T20" fmla="*/ 19 w 83"/>
                <a:gd name="T21" fmla="*/ 4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65">
                  <a:moveTo>
                    <a:pt x="19" y="45"/>
                  </a:moveTo>
                  <a:cubicBezTo>
                    <a:pt x="19" y="165"/>
                    <a:pt x="19" y="165"/>
                    <a:pt x="19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31" y="10"/>
                    <a:pt x="50" y="0"/>
                    <a:pt x="72" y="0"/>
                  </a:cubicBezTo>
                  <a:cubicBezTo>
                    <a:pt x="75" y="0"/>
                    <a:pt x="79" y="0"/>
                    <a:pt x="83" y="0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78" y="17"/>
                    <a:pt x="74" y="17"/>
                    <a:pt x="69" y="17"/>
                  </a:cubicBezTo>
                  <a:cubicBezTo>
                    <a:pt x="49" y="17"/>
                    <a:pt x="29" y="29"/>
                    <a:pt x="1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512" tIns="30256" rIns="60512" bIns="30256"/>
            <a:lstStyle/>
            <a:p>
              <a:pPr defTabSz="6742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F2C5215-98A1-765D-0495-2B18D7315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9850" y="-1681163"/>
              <a:ext cx="312738" cy="347663"/>
            </a:xfrm>
            <a:custGeom>
              <a:avLst/>
              <a:gdLst>
                <a:gd name="T0" fmla="*/ 77 w 153"/>
                <a:gd name="T1" fmla="*/ 169 h 169"/>
                <a:gd name="T2" fmla="*/ 0 w 153"/>
                <a:gd name="T3" fmla="*/ 84 h 169"/>
                <a:gd name="T4" fmla="*/ 77 w 153"/>
                <a:gd name="T5" fmla="*/ 0 h 169"/>
                <a:gd name="T6" fmla="*/ 153 w 153"/>
                <a:gd name="T7" fmla="*/ 84 h 169"/>
                <a:gd name="T8" fmla="*/ 77 w 153"/>
                <a:gd name="T9" fmla="*/ 169 h 169"/>
                <a:gd name="T10" fmla="*/ 77 w 153"/>
                <a:gd name="T11" fmla="*/ 17 h 169"/>
                <a:gd name="T12" fmla="*/ 19 w 153"/>
                <a:gd name="T13" fmla="*/ 84 h 169"/>
                <a:gd name="T14" fmla="*/ 77 w 153"/>
                <a:gd name="T15" fmla="*/ 152 h 169"/>
                <a:gd name="T16" fmla="*/ 134 w 153"/>
                <a:gd name="T17" fmla="*/ 84 h 169"/>
                <a:gd name="T18" fmla="*/ 77 w 153"/>
                <a:gd name="T19" fmla="*/ 1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69">
                  <a:moveTo>
                    <a:pt x="77" y="169"/>
                  </a:moveTo>
                  <a:cubicBezTo>
                    <a:pt x="31" y="169"/>
                    <a:pt x="0" y="133"/>
                    <a:pt x="0" y="84"/>
                  </a:cubicBezTo>
                  <a:cubicBezTo>
                    <a:pt x="0" y="35"/>
                    <a:pt x="31" y="0"/>
                    <a:pt x="77" y="0"/>
                  </a:cubicBezTo>
                  <a:cubicBezTo>
                    <a:pt x="123" y="0"/>
                    <a:pt x="153" y="35"/>
                    <a:pt x="153" y="84"/>
                  </a:cubicBezTo>
                  <a:cubicBezTo>
                    <a:pt x="153" y="133"/>
                    <a:pt x="123" y="169"/>
                    <a:pt x="77" y="169"/>
                  </a:cubicBezTo>
                  <a:close/>
                  <a:moveTo>
                    <a:pt x="77" y="17"/>
                  </a:moveTo>
                  <a:cubicBezTo>
                    <a:pt x="42" y="17"/>
                    <a:pt x="19" y="43"/>
                    <a:pt x="19" y="84"/>
                  </a:cubicBezTo>
                  <a:cubicBezTo>
                    <a:pt x="19" y="125"/>
                    <a:pt x="42" y="152"/>
                    <a:pt x="77" y="152"/>
                  </a:cubicBezTo>
                  <a:cubicBezTo>
                    <a:pt x="111" y="152"/>
                    <a:pt x="134" y="125"/>
                    <a:pt x="134" y="84"/>
                  </a:cubicBezTo>
                  <a:cubicBezTo>
                    <a:pt x="134" y="43"/>
                    <a:pt x="111" y="17"/>
                    <a:pt x="77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512" tIns="30256" rIns="60512" bIns="30256"/>
            <a:lstStyle/>
            <a:p>
              <a:pPr defTabSz="6742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61E5D63-E5CE-0089-1BEA-A9C7BAB94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-1674813"/>
              <a:ext cx="277813" cy="341313"/>
            </a:xfrm>
            <a:custGeom>
              <a:avLst/>
              <a:gdLst>
                <a:gd name="T0" fmla="*/ 117 w 136"/>
                <a:gd name="T1" fmla="*/ 94 h 166"/>
                <a:gd name="T2" fmla="*/ 117 w 136"/>
                <a:gd name="T3" fmla="*/ 0 h 166"/>
                <a:gd name="T4" fmla="*/ 136 w 136"/>
                <a:gd name="T5" fmla="*/ 0 h 166"/>
                <a:gd name="T6" fmla="*/ 136 w 136"/>
                <a:gd name="T7" fmla="*/ 96 h 166"/>
                <a:gd name="T8" fmla="*/ 68 w 136"/>
                <a:gd name="T9" fmla="*/ 166 h 166"/>
                <a:gd name="T10" fmla="*/ 0 w 136"/>
                <a:gd name="T11" fmla="*/ 96 h 166"/>
                <a:gd name="T12" fmla="*/ 0 w 136"/>
                <a:gd name="T13" fmla="*/ 0 h 166"/>
                <a:gd name="T14" fmla="*/ 19 w 136"/>
                <a:gd name="T15" fmla="*/ 0 h 166"/>
                <a:gd name="T16" fmla="*/ 19 w 136"/>
                <a:gd name="T17" fmla="*/ 94 h 166"/>
                <a:gd name="T18" fmla="*/ 68 w 136"/>
                <a:gd name="T19" fmla="*/ 149 h 166"/>
                <a:gd name="T20" fmla="*/ 117 w 136"/>
                <a:gd name="T21" fmla="*/ 9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166">
                  <a:moveTo>
                    <a:pt x="117" y="94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6" y="144"/>
                    <a:pt x="109" y="166"/>
                    <a:pt x="68" y="166"/>
                  </a:cubicBezTo>
                  <a:cubicBezTo>
                    <a:pt x="28" y="166"/>
                    <a:pt x="0" y="144"/>
                    <a:pt x="0" y="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9" y="131"/>
                    <a:pt x="40" y="149"/>
                    <a:pt x="68" y="149"/>
                  </a:cubicBezTo>
                  <a:cubicBezTo>
                    <a:pt x="97" y="149"/>
                    <a:pt x="117" y="131"/>
                    <a:pt x="117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512" tIns="30256" rIns="60512" bIns="30256"/>
            <a:lstStyle/>
            <a:p>
              <a:pPr defTabSz="6742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1746D243-A2AD-C2EC-E81A-48450E33A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000" y="-1681163"/>
              <a:ext cx="290513" cy="476250"/>
            </a:xfrm>
            <a:custGeom>
              <a:avLst/>
              <a:gdLst>
                <a:gd name="T0" fmla="*/ 19 w 142"/>
                <a:gd name="T1" fmla="*/ 22 h 232"/>
                <a:gd name="T2" fmla="*/ 73 w 142"/>
                <a:gd name="T3" fmla="*/ 0 h 232"/>
                <a:gd name="T4" fmla="*/ 142 w 142"/>
                <a:gd name="T5" fmla="*/ 84 h 232"/>
                <a:gd name="T6" fmla="*/ 73 w 142"/>
                <a:gd name="T7" fmla="*/ 169 h 232"/>
                <a:gd name="T8" fmla="*/ 19 w 142"/>
                <a:gd name="T9" fmla="*/ 147 h 232"/>
                <a:gd name="T10" fmla="*/ 19 w 142"/>
                <a:gd name="T11" fmla="*/ 232 h 232"/>
                <a:gd name="T12" fmla="*/ 0 w 142"/>
                <a:gd name="T13" fmla="*/ 232 h 232"/>
                <a:gd name="T14" fmla="*/ 0 w 142"/>
                <a:gd name="T15" fmla="*/ 3 h 232"/>
                <a:gd name="T16" fmla="*/ 19 w 142"/>
                <a:gd name="T17" fmla="*/ 3 h 232"/>
                <a:gd name="T18" fmla="*/ 19 w 142"/>
                <a:gd name="T19" fmla="*/ 22 h 232"/>
                <a:gd name="T20" fmla="*/ 69 w 142"/>
                <a:gd name="T21" fmla="*/ 17 h 232"/>
                <a:gd name="T22" fmla="*/ 19 w 142"/>
                <a:gd name="T23" fmla="*/ 41 h 232"/>
                <a:gd name="T24" fmla="*/ 19 w 142"/>
                <a:gd name="T25" fmla="*/ 127 h 232"/>
                <a:gd name="T26" fmla="*/ 69 w 142"/>
                <a:gd name="T27" fmla="*/ 152 h 232"/>
                <a:gd name="T28" fmla="*/ 123 w 142"/>
                <a:gd name="T29" fmla="*/ 84 h 232"/>
                <a:gd name="T30" fmla="*/ 69 w 142"/>
                <a:gd name="T31" fmla="*/ 1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232">
                  <a:moveTo>
                    <a:pt x="19" y="22"/>
                  </a:moveTo>
                  <a:cubicBezTo>
                    <a:pt x="33" y="9"/>
                    <a:pt x="52" y="0"/>
                    <a:pt x="73" y="0"/>
                  </a:cubicBezTo>
                  <a:cubicBezTo>
                    <a:pt x="118" y="0"/>
                    <a:pt x="142" y="32"/>
                    <a:pt x="142" y="84"/>
                  </a:cubicBezTo>
                  <a:cubicBezTo>
                    <a:pt x="142" y="137"/>
                    <a:pt x="118" y="169"/>
                    <a:pt x="73" y="169"/>
                  </a:cubicBezTo>
                  <a:cubicBezTo>
                    <a:pt x="52" y="169"/>
                    <a:pt x="33" y="160"/>
                    <a:pt x="19" y="147"/>
                  </a:cubicBezTo>
                  <a:cubicBezTo>
                    <a:pt x="19" y="232"/>
                    <a:pt x="19" y="232"/>
                    <a:pt x="19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9" y="3"/>
                    <a:pt x="19" y="3"/>
                    <a:pt x="19" y="3"/>
                  </a:cubicBezTo>
                  <a:lnTo>
                    <a:pt x="19" y="22"/>
                  </a:lnTo>
                  <a:close/>
                  <a:moveTo>
                    <a:pt x="69" y="17"/>
                  </a:moveTo>
                  <a:cubicBezTo>
                    <a:pt x="51" y="17"/>
                    <a:pt x="31" y="28"/>
                    <a:pt x="19" y="41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31" y="141"/>
                    <a:pt x="51" y="152"/>
                    <a:pt x="69" y="152"/>
                  </a:cubicBezTo>
                  <a:cubicBezTo>
                    <a:pt x="106" y="152"/>
                    <a:pt x="123" y="127"/>
                    <a:pt x="123" y="84"/>
                  </a:cubicBezTo>
                  <a:cubicBezTo>
                    <a:pt x="123" y="41"/>
                    <a:pt x="106" y="17"/>
                    <a:pt x="6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512" tIns="30256" rIns="60512" bIns="30256"/>
            <a:lstStyle/>
            <a:p>
              <a:pPr defTabSz="6742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6A007CF-399A-76A0-3F35-0FCBF8735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1201" y="-1871663"/>
              <a:ext cx="222250" cy="317500"/>
            </a:xfrm>
            <a:custGeom>
              <a:avLst/>
              <a:gdLst>
                <a:gd name="T0" fmla="*/ 0 w 140"/>
                <a:gd name="T1" fmla="*/ 200 h 200"/>
                <a:gd name="T2" fmla="*/ 96 w 140"/>
                <a:gd name="T3" fmla="*/ 200 h 200"/>
                <a:gd name="T4" fmla="*/ 140 w 140"/>
                <a:gd name="T5" fmla="*/ 105 h 200"/>
                <a:gd name="T6" fmla="*/ 92 w 140"/>
                <a:gd name="T7" fmla="*/ 0 h 200"/>
                <a:gd name="T8" fmla="*/ 0 w 14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0">
                  <a:moveTo>
                    <a:pt x="0" y="200"/>
                  </a:moveTo>
                  <a:lnTo>
                    <a:pt x="96" y="200"/>
                  </a:lnTo>
                  <a:lnTo>
                    <a:pt x="140" y="105"/>
                  </a:lnTo>
                  <a:lnTo>
                    <a:pt x="92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512" tIns="30256" rIns="60512" bIns="30256"/>
            <a:lstStyle/>
            <a:p>
              <a:pPr defTabSz="6742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1F56118-2499-06EB-FDDA-92A41599D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388" y="-1878013"/>
              <a:ext cx="300038" cy="323850"/>
            </a:xfrm>
            <a:custGeom>
              <a:avLst/>
              <a:gdLst>
                <a:gd name="T0" fmla="*/ 189 w 189"/>
                <a:gd name="T1" fmla="*/ 204 h 204"/>
                <a:gd name="T2" fmla="*/ 94 w 189"/>
                <a:gd name="T3" fmla="*/ 204 h 204"/>
                <a:gd name="T4" fmla="*/ 0 w 189"/>
                <a:gd name="T5" fmla="*/ 0 h 204"/>
                <a:gd name="T6" fmla="*/ 95 w 189"/>
                <a:gd name="T7" fmla="*/ 0 h 204"/>
                <a:gd name="T8" fmla="*/ 189 w 1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04">
                  <a:moveTo>
                    <a:pt x="189" y="204"/>
                  </a:moveTo>
                  <a:lnTo>
                    <a:pt x="94" y="204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89" y="2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512" tIns="30256" rIns="60512" bIns="30256"/>
            <a:lstStyle/>
            <a:p>
              <a:pPr defTabSz="6742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39D6987-8248-AB66-0923-246B81834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1201" y="-1547813"/>
              <a:ext cx="222250" cy="319088"/>
            </a:xfrm>
            <a:custGeom>
              <a:avLst/>
              <a:gdLst>
                <a:gd name="T0" fmla="*/ 0 w 140"/>
                <a:gd name="T1" fmla="*/ 0 h 201"/>
                <a:gd name="T2" fmla="*/ 96 w 140"/>
                <a:gd name="T3" fmla="*/ 0 h 201"/>
                <a:gd name="T4" fmla="*/ 140 w 140"/>
                <a:gd name="T5" fmla="*/ 96 h 201"/>
                <a:gd name="T6" fmla="*/ 92 w 140"/>
                <a:gd name="T7" fmla="*/ 201 h 201"/>
                <a:gd name="T8" fmla="*/ 0 w 140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1">
                  <a:moveTo>
                    <a:pt x="0" y="0"/>
                  </a:moveTo>
                  <a:lnTo>
                    <a:pt x="96" y="0"/>
                  </a:lnTo>
                  <a:lnTo>
                    <a:pt x="140" y="96"/>
                  </a:lnTo>
                  <a:lnTo>
                    <a:pt x="92" y="2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512" tIns="30256" rIns="60512" bIns="30256"/>
            <a:lstStyle/>
            <a:p>
              <a:pPr defTabSz="6742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711E2D4-DA90-4A6C-8A5B-E0FA78CA4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388" y="-1547813"/>
              <a:ext cx="300038" cy="325438"/>
            </a:xfrm>
            <a:custGeom>
              <a:avLst/>
              <a:gdLst>
                <a:gd name="T0" fmla="*/ 189 w 189"/>
                <a:gd name="T1" fmla="*/ 0 h 205"/>
                <a:gd name="T2" fmla="*/ 94 w 189"/>
                <a:gd name="T3" fmla="*/ 0 h 205"/>
                <a:gd name="T4" fmla="*/ 0 w 189"/>
                <a:gd name="T5" fmla="*/ 205 h 205"/>
                <a:gd name="T6" fmla="*/ 95 w 189"/>
                <a:gd name="T7" fmla="*/ 205 h 205"/>
                <a:gd name="T8" fmla="*/ 189 w 189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05">
                  <a:moveTo>
                    <a:pt x="189" y="0"/>
                  </a:moveTo>
                  <a:lnTo>
                    <a:pt x="94" y="0"/>
                  </a:lnTo>
                  <a:lnTo>
                    <a:pt x="0" y="205"/>
                  </a:lnTo>
                  <a:lnTo>
                    <a:pt x="95" y="205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512" tIns="30256" rIns="60512" bIns="30256"/>
            <a:lstStyle/>
            <a:p>
              <a:pPr defTabSz="6742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37C3392-3BD9-090D-8EAB-1FA994536703}"/>
              </a:ext>
            </a:extLst>
          </p:cNvPr>
          <p:cNvSpPr txBox="1"/>
          <p:nvPr/>
        </p:nvSpPr>
        <p:spPr>
          <a:xfrm>
            <a:off x="557213" y="4743450"/>
            <a:ext cx="5214937" cy="20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rgbClr val="FFFFFF"/>
                </a:solidFill>
                <a:cs typeface="Arial" panose="020B0604020202020204" pitchFamily="34" charset="0"/>
              </a:rPr>
              <a:t>All policies are underwritten by a licensed insurer subsidiary. For more information, visit afgroup.com. </a:t>
            </a:r>
            <a:r>
              <a:rPr lang="en-US" sz="750">
                <a:solidFill>
                  <a:srgbClr val="FFFFFF"/>
                </a:solidFill>
                <a:cs typeface="Arial" panose="020B0604020202020204" pitchFamily="34" charset="0"/>
              </a:rPr>
              <a:t>© AF Group.</a:t>
            </a:r>
            <a:endParaRPr lang="en-US" sz="75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694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 /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725DBE-E35D-3C68-EDB4-DD6650BD50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4124325"/>
            <a:ext cx="77724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aseline="30000">
                <a:solidFill>
                  <a:schemeClr val="bg1"/>
                </a:solidFill>
              </a:rPr>
              <a:t>AF Group (Lansing, Mich.) and its subsidiaries are one of the largest</a:t>
            </a:r>
            <a:r>
              <a:rPr lang="en-US" altLang="en-US" sz="1400">
                <a:solidFill>
                  <a:schemeClr val="bg1"/>
                </a:solidFill>
              </a:rPr>
              <a:t> </a:t>
            </a:r>
            <a:r>
              <a:rPr lang="en-US" altLang="en-US" sz="1400" baseline="30000">
                <a:solidFill>
                  <a:schemeClr val="bg1"/>
                </a:solidFill>
              </a:rPr>
              <a:t>specialty writers of insurance, rated “A-” (Excellent) by A.M. Best.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aseline="30000">
                <a:solidFill>
                  <a:schemeClr val="bg1"/>
                </a:solidFill>
              </a:rPr>
              <a:t>AF Group conducts business through four brands:</a:t>
            </a:r>
            <a:r>
              <a:rPr lang="en-US" altLang="en-US" sz="1400">
                <a:solidFill>
                  <a:schemeClr val="bg1"/>
                </a:solidFill>
              </a:rPr>
              <a:t> </a:t>
            </a:r>
            <a:r>
              <a:rPr lang="en-US" altLang="en-US" sz="1400" baseline="30000">
                <a:solidFill>
                  <a:schemeClr val="bg1"/>
                </a:solidFill>
              </a:rPr>
              <a:t>Accident Fund, United Heartland, CompWest and Third Coast Underwriters.</a:t>
            </a:r>
          </a:p>
        </p:txBody>
      </p:sp>
      <p:pic>
        <p:nvPicPr>
          <p:cNvPr id="3" name="Picture 4" descr="\\duck\CorpCommStorage$\Design\brand change\AF Group\af group-logo-white-96.png">
            <a:extLst>
              <a:ext uri="{FF2B5EF4-FFF2-40B4-BE49-F238E27FC236}">
                <a16:creationId xmlns:a16="http://schemas.microsoft.com/office/drawing/2014/main" id="{9B3CEAFE-05BE-F5FA-80C1-0D6DA35590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28"/>
          <a:stretch>
            <a:fillRect/>
          </a:stretch>
        </p:blipFill>
        <p:spPr bwMode="auto">
          <a:xfrm>
            <a:off x="2819400" y="2590800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220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CF6E-10EA-F55B-3A25-6F601E5D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7408-201A-4130-9046-5259EE301C59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EB912-79A2-7A1D-CF28-2B04FDDF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0EF03-A4FF-4293-BE8A-1749F201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6B825-7DFB-4273-BDEE-7383D35E1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9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72CE75-3705-1E62-B5CE-E8284786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CA75-8C91-4D75-BEE2-09073C7E86A3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D830FD-749D-C9F4-C9D3-73274E06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1AF8AA-8C5A-02B2-81DF-B0E11CDF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82953-AFEE-4C01-9498-EB734AA8A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2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8096BC2-17E0-8F35-179D-CE2AEB4BF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CE179-BEBD-48E6-8F3D-802ABA76B879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38302D-B55A-55F6-FB00-42443117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542A8B-CFB3-19E5-5ECB-3E7B2B8A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394EB-F067-435D-9BB9-DB52ED9D5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49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85A389-F16E-A605-114B-C89CBD6ABF0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80000"/>
                </a:schemeClr>
              </a:gs>
              <a:gs pos="100000">
                <a:schemeClr val="bg1">
                  <a:lumMod val="95000"/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5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98A83A-EC92-3ADB-2961-D7CB193DFAFA}"/>
              </a:ext>
            </a:extLst>
          </p:cNvPr>
          <p:cNvSpPr/>
          <p:nvPr/>
        </p:nvSpPr>
        <p:spPr>
          <a:xfrm flipV="1">
            <a:off x="0" y="1271588"/>
            <a:ext cx="9144000" cy="188912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5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3B1086-F23C-13B6-9BA6-C7F9A6901FA2}"/>
              </a:ext>
            </a:extLst>
          </p:cNvPr>
          <p:cNvGrpSpPr/>
          <p:nvPr/>
        </p:nvGrpSpPr>
        <p:grpSpPr>
          <a:xfrm>
            <a:off x="8016333" y="335772"/>
            <a:ext cx="499015" cy="747251"/>
            <a:chOff x="-996025" y="-3594310"/>
            <a:chExt cx="1038624" cy="1509550"/>
          </a:xfrm>
          <a:solidFill>
            <a:schemeClr val="tx2">
              <a:lumMod val="50000"/>
            </a:schemeClr>
          </a:solidFill>
          <a:effectLst>
            <a:outerShdw blurRad="101600" dist="114300" dir="8100000" algn="tr" rotWithShape="0">
              <a:prstClr val="black">
                <a:alpha val="34000"/>
              </a:prstClr>
            </a:outerShdw>
          </a:effectLst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7E5EC806-4DBF-05F9-8778-6DD56EDE2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6025" y="-3581408"/>
              <a:ext cx="516086" cy="735422"/>
            </a:xfrm>
            <a:custGeom>
              <a:avLst/>
              <a:gdLst>
                <a:gd name="T0" fmla="*/ 0 w 80"/>
                <a:gd name="T1" fmla="*/ 114 h 114"/>
                <a:gd name="T2" fmla="*/ 55 w 80"/>
                <a:gd name="T3" fmla="*/ 114 h 114"/>
                <a:gd name="T4" fmla="*/ 80 w 80"/>
                <a:gd name="T5" fmla="*/ 60 h 114"/>
                <a:gd name="T6" fmla="*/ 53 w 80"/>
                <a:gd name="T7" fmla="*/ 0 h 114"/>
                <a:gd name="T8" fmla="*/ 0 w 80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4">
                  <a:moveTo>
                    <a:pt x="0" y="114"/>
                  </a:moveTo>
                  <a:lnTo>
                    <a:pt x="55" y="114"/>
                  </a:lnTo>
                  <a:lnTo>
                    <a:pt x="80" y="60"/>
                  </a:lnTo>
                  <a:lnTo>
                    <a:pt x="53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+mn-lt"/>
              </a:endParaRPr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60D56E02-F171-9583-8EB2-E3097903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67" y="-3594310"/>
              <a:ext cx="690266" cy="748324"/>
            </a:xfrm>
            <a:custGeom>
              <a:avLst/>
              <a:gdLst>
                <a:gd name="T0" fmla="*/ 107 w 107"/>
                <a:gd name="T1" fmla="*/ 116 h 116"/>
                <a:gd name="T2" fmla="*/ 53 w 107"/>
                <a:gd name="T3" fmla="*/ 116 h 116"/>
                <a:gd name="T4" fmla="*/ 0 w 107"/>
                <a:gd name="T5" fmla="*/ 0 h 116"/>
                <a:gd name="T6" fmla="*/ 54 w 107"/>
                <a:gd name="T7" fmla="*/ 0 h 116"/>
                <a:gd name="T8" fmla="*/ 107 w 107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6">
                  <a:moveTo>
                    <a:pt x="107" y="116"/>
                  </a:moveTo>
                  <a:lnTo>
                    <a:pt x="53" y="11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7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+mn-lt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47D89DA0-7260-70FB-D2A9-38670BF95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6025" y="-2833084"/>
              <a:ext cx="516086" cy="735422"/>
            </a:xfrm>
            <a:custGeom>
              <a:avLst/>
              <a:gdLst>
                <a:gd name="T0" fmla="*/ 0 w 80"/>
                <a:gd name="T1" fmla="*/ 0 h 114"/>
                <a:gd name="T2" fmla="*/ 55 w 80"/>
                <a:gd name="T3" fmla="*/ 0 h 114"/>
                <a:gd name="T4" fmla="*/ 80 w 80"/>
                <a:gd name="T5" fmla="*/ 54 h 114"/>
                <a:gd name="T6" fmla="*/ 53 w 80"/>
                <a:gd name="T7" fmla="*/ 114 h 114"/>
                <a:gd name="T8" fmla="*/ 0 w 8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4">
                  <a:moveTo>
                    <a:pt x="0" y="0"/>
                  </a:moveTo>
                  <a:lnTo>
                    <a:pt x="55" y="0"/>
                  </a:lnTo>
                  <a:lnTo>
                    <a:pt x="80" y="54"/>
                  </a:lnTo>
                  <a:lnTo>
                    <a:pt x="53" y="1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+mn-lt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03ECC7F-204C-25F4-8B20-C91B99F0D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67" y="-2833084"/>
              <a:ext cx="690266" cy="748324"/>
            </a:xfrm>
            <a:custGeom>
              <a:avLst/>
              <a:gdLst>
                <a:gd name="T0" fmla="*/ 107 w 107"/>
                <a:gd name="T1" fmla="*/ 0 h 116"/>
                <a:gd name="T2" fmla="*/ 53 w 107"/>
                <a:gd name="T3" fmla="*/ 0 h 116"/>
                <a:gd name="T4" fmla="*/ 0 w 107"/>
                <a:gd name="T5" fmla="*/ 116 h 116"/>
                <a:gd name="T6" fmla="*/ 54 w 107"/>
                <a:gd name="T7" fmla="*/ 116 h 116"/>
                <a:gd name="T8" fmla="*/ 107 w 107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6">
                  <a:moveTo>
                    <a:pt x="107" y="0"/>
                  </a:moveTo>
                  <a:lnTo>
                    <a:pt x="53" y="0"/>
                  </a:lnTo>
                  <a:lnTo>
                    <a:pt x="0" y="116"/>
                  </a:lnTo>
                  <a:lnTo>
                    <a:pt x="54" y="116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6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0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7D7A12-1227-D971-CF8C-ED1CED5B01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80000"/>
                </a:schemeClr>
              </a:gs>
              <a:gs pos="100000">
                <a:schemeClr val="bg1">
                  <a:lumMod val="95000"/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5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FB9411-81F2-E9E0-93FF-0F81ADDEE2F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93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42BFF8-BBC2-75FB-DBA7-F2CA27612ABF}"/>
              </a:ext>
            </a:extLst>
          </p:cNvPr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42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28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CADE14-0131-E473-AA02-3F0167B35E4C}"/>
              </a:ext>
            </a:extLst>
          </p:cNvPr>
          <p:cNvGrpSpPr/>
          <p:nvPr/>
        </p:nvGrpSpPr>
        <p:grpSpPr>
          <a:xfrm>
            <a:off x="4125603" y="-186717"/>
            <a:ext cx="4824378" cy="7231434"/>
            <a:chOff x="2699840" y="-1276567"/>
            <a:chExt cx="282742" cy="411170"/>
          </a:xfrm>
          <a:solidFill>
            <a:schemeClr val="bg1">
              <a:alpha val="10196"/>
            </a:schemeClr>
          </a:solidFill>
        </p:grpSpPr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4A6D2F32-2E36-B03D-ACEF-956A68547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840" y="-1272585"/>
              <a:ext cx="139379" cy="199114"/>
            </a:xfrm>
            <a:custGeom>
              <a:avLst/>
              <a:gdLst>
                <a:gd name="T0" fmla="*/ 0 w 140"/>
                <a:gd name="T1" fmla="*/ 200 h 200"/>
                <a:gd name="T2" fmla="*/ 96 w 140"/>
                <a:gd name="T3" fmla="*/ 200 h 200"/>
                <a:gd name="T4" fmla="*/ 140 w 140"/>
                <a:gd name="T5" fmla="*/ 105 h 200"/>
                <a:gd name="T6" fmla="*/ 92 w 140"/>
                <a:gd name="T7" fmla="*/ 0 h 200"/>
                <a:gd name="T8" fmla="*/ 0 w 14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0">
                  <a:moveTo>
                    <a:pt x="0" y="200"/>
                  </a:moveTo>
                  <a:lnTo>
                    <a:pt x="96" y="200"/>
                  </a:lnTo>
                  <a:lnTo>
                    <a:pt x="140" y="105"/>
                  </a:lnTo>
                  <a:lnTo>
                    <a:pt x="92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753552AB-873F-0E53-375B-1A73D4B53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19" y="-1276567"/>
              <a:ext cx="188163" cy="203096"/>
            </a:xfrm>
            <a:custGeom>
              <a:avLst/>
              <a:gdLst>
                <a:gd name="T0" fmla="*/ 189 w 189"/>
                <a:gd name="T1" fmla="*/ 204 h 204"/>
                <a:gd name="T2" fmla="*/ 94 w 189"/>
                <a:gd name="T3" fmla="*/ 204 h 204"/>
                <a:gd name="T4" fmla="*/ 0 w 189"/>
                <a:gd name="T5" fmla="*/ 0 h 204"/>
                <a:gd name="T6" fmla="*/ 95 w 189"/>
                <a:gd name="T7" fmla="*/ 0 h 204"/>
                <a:gd name="T8" fmla="*/ 189 w 1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04">
                  <a:moveTo>
                    <a:pt x="189" y="204"/>
                  </a:moveTo>
                  <a:lnTo>
                    <a:pt x="94" y="204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89" y="2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D946C6A1-6C00-C0FF-2435-9610CA41F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840" y="-1069489"/>
              <a:ext cx="139379" cy="200110"/>
            </a:xfrm>
            <a:custGeom>
              <a:avLst/>
              <a:gdLst>
                <a:gd name="T0" fmla="*/ 0 w 140"/>
                <a:gd name="T1" fmla="*/ 0 h 201"/>
                <a:gd name="T2" fmla="*/ 96 w 140"/>
                <a:gd name="T3" fmla="*/ 0 h 201"/>
                <a:gd name="T4" fmla="*/ 140 w 140"/>
                <a:gd name="T5" fmla="*/ 96 h 201"/>
                <a:gd name="T6" fmla="*/ 92 w 140"/>
                <a:gd name="T7" fmla="*/ 201 h 201"/>
                <a:gd name="T8" fmla="*/ 0 w 140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1">
                  <a:moveTo>
                    <a:pt x="0" y="0"/>
                  </a:moveTo>
                  <a:lnTo>
                    <a:pt x="96" y="0"/>
                  </a:lnTo>
                  <a:lnTo>
                    <a:pt x="140" y="96"/>
                  </a:lnTo>
                  <a:lnTo>
                    <a:pt x="92" y="2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8F4739DC-D545-8452-8101-C03F37398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19" y="-1069489"/>
              <a:ext cx="188163" cy="204092"/>
            </a:xfrm>
            <a:custGeom>
              <a:avLst/>
              <a:gdLst>
                <a:gd name="T0" fmla="*/ 189 w 189"/>
                <a:gd name="T1" fmla="*/ 0 h 205"/>
                <a:gd name="T2" fmla="*/ 94 w 189"/>
                <a:gd name="T3" fmla="*/ 0 h 205"/>
                <a:gd name="T4" fmla="*/ 0 w 189"/>
                <a:gd name="T5" fmla="*/ 205 h 205"/>
                <a:gd name="T6" fmla="*/ 95 w 189"/>
                <a:gd name="T7" fmla="*/ 205 h 205"/>
                <a:gd name="T8" fmla="*/ 189 w 189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05">
                  <a:moveTo>
                    <a:pt x="189" y="0"/>
                  </a:moveTo>
                  <a:lnTo>
                    <a:pt x="94" y="0"/>
                  </a:lnTo>
                  <a:lnTo>
                    <a:pt x="0" y="205"/>
                  </a:lnTo>
                  <a:lnTo>
                    <a:pt x="95" y="205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83090" y="4095700"/>
            <a:ext cx="6817910" cy="906651"/>
          </a:xfrm>
        </p:spPr>
        <p:txBody>
          <a:bodyPr>
            <a:noAutofit/>
          </a:bodyPr>
          <a:lstStyle>
            <a:lvl1pPr algn="r">
              <a:defRPr sz="45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183090" y="5191098"/>
            <a:ext cx="6817910" cy="800100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8077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811389-C674-08FB-35DB-93A828A1E352}"/>
              </a:ext>
            </a:extLst>
          </p:cNvPr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42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28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12D7E2-AF08-01E5-AD1B-8EAE82DFF926}"/>
              </a:ext>
            </a:extLst>
          </p:cNvPr>
          <p:cNvGrpSpPr/>
          <p:nvPr/>
        </p:nvGrpSpPr>
        <p:grpSpPr>
          <a:xfrm>
            <a:off x="4125603" y="-186717"/>
            <a:ext cx="4824378" cy="7231434"/>
            <a:chOff x="2699840" y="-1276567"/>
            <a:chExt cx="282742" cy="411170"/>
          </a:xfrm>
          <a:solidFill>
            <a:schemeClr val="bg1">
              <a:alpha val="10196"/>
            </a:schemeClr>
          </a:solidFill>
        </p:grpSpPr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9DAE8E3A-6693-FC45-49F1-73121D39D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840" y="-1272585"/>
              <a:ext cx="139379" cy="199114"/>
            </a:xfrm>
            <a:custGeom>
              <a:avLst/>
              <a:gdLst>
                <a:gd name="T0" fmla="*/ 0 w 140"/>
                <a:gd name="T1" fmla="*/ 200 h 200"/>
                <a:gd name="T2" fmla="*/ 96 w 140"/>
                <a:gd name="T3" fmla="*/ 200 h 200"/>
                <a:gd name="T4" fmla="*/ 140 w 140"/>
                <a:gd name="T5" fmla="*/ 105 h 200"/>
                <a:gd name="T6" fmla="*/ 92 w 140"/>
                <a:gd name="T7" fmla="*/ 0 h 200"/>
                <a:gd name="T8" fmla="*/ 0 w 14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0">
                  <a:moveTo>
                    <a:pt x="0" y="200"/>
                  </a:moveTo>
                  <a:lnTo>
                    <a:pt x="96" y="200"/>
                  </a:lnTo>
                  <a:lnTo>
                    <a:pt x="140" y="105"/>
                  </a:lnTo>
                  <a:lnTo>
                    <a:pt x="92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4C1B084B-E344-074B-0C05-B2E9AECC0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19" y="-1276567"/>
              <a:ext cx="188163" cy="203096"/>
            </a:xfrm>
            <a:custGeom>
              <a:avLst/>
              <a:gdLst>
                <a:gd name="T0" fmla="*/ 189 w 189"/>
                <a:gd name="T1" fmla="*/ 204 h 204"/>
                <a:gd name="T2" fmla="*/ 94 w 189"/>
                <a:gd name="T3" fmla="*/ 204 h 204"/>
                <a:gd name="T4" fmla="*/ 0 w 189"/>
                <a:gd name="T5" fmla="*/ 0 h 204"/>
                <a:gd name="T6" fmla="*/ 95 w 189"/>
                <a:gd name="T7" fmla="*/ 0 h 204"/>
                <a:gd name="T8" fmla="*/ 189 w 1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04">
                  <a:moveTo>
                    <a:pt x="189" y="204"/>
                  </a:moveTo>
                  <a:lnTo>
                    <a:pt x="94" y="204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89" y="2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773AA378-DC54-5922-A328-7524F164E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840" y="-1069489"/>
              <a:ext cx="139379" cy="200110"/>
            </a:xfrm>
            <a:custGeom>
              <a:avLst/>
              <a:gdLst>
                <a:gd name="T0" fmla="*/ 0 w 140"/>
                <a:gd name="T1" fmla="*/ 0 h 201"/>
                <a:gd name="T2" fmla="*/ 96 w 140"/>
                <a:gd name="T3" fmla="*/ 0 h 201"/>
                <a:gd name="T4" fmla="*/ 140 w 140"/>
                <a:gd name="T5" fmla="*/ 96 h 201"/>
                <a:gd name="T6" fmla="*/ 92 w 140"/>
                <a:gd name="T7" fmla="*/ 201 h 201"/>
                <a:gd name="T8" fmla="*/ 0 w 140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1">
                  <a:moveTo>
                    <a:pt x="0" y="0"/>
                  </a:moveTo>
                  <a:lnTo>
                    <a:pt x="96" y="0"/>
                  </a:lnTo>
                  <a:lnTo>
                    <a:pt x="140" y="96"/>
                  </a:lnTo>
                  <a:lnTo>
                    <a:pt x="92" y="2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6EED9309-527A-1115-542C-B8CCE3460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19" y="-1069489"/>
              <a:ext cx="188163" cy="204092"/>
            </a:xfrm>
            <a:custGeom>
              <a:avLst/>
              <a:gdLst>
                <a:gd name="T0" fmla="*/ 189 w 189"/>
                <a:gd name="T1" fmla="*/ 0 h 205"/>
                <a:gd name="T2" fmla="*/ 94 w 189"/>
                <a:gd name="T3" fmla="*/ 0 h 205"/>
                <a:gd name="T4" fmla="*/ 0 w 189"/>
                <a:gd name="T5" fmla="*/ 205 h 205"/>
                <a:gd name="T6" fmla="*/ 95 w 189"/>
                <a:gd name="T7" fmla="*/ 205 h 205"/>
                <a:gd name="T8" fmla="*/ 189 w 189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05">
                  <a:moveTo>
                    <a:pt x="189" y="0"/>
                  </a:moveTo>
                  <a:lnTo>
                    <a:pt x="94" y="0"/>
                  </a:lnTo>
                  <a:lnTo>
                    <a:pt x="0" y="205"/>
                  </a:lnTo>
                  <a:lnTo>
                    <a:pt x="95" y="205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E7B5F5-6229-3FBF-967F-7A3BBC3F25E5}"/>
              </a:ext>
            </a:extLst>
          </p:cNvPr>
          <p:cNvSpPr txBox="1">
            <a:spLocks/>
          </p:cNvSpPr>
          <p:nvPr/>
        </p:nvSpPr>
        <p:spPr>
          <a:xfrm>
            <a:off x="8324850" y="6423025"/>
            <a:ext cx="361950" cy="24447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3FAB85B-996C-4C20-AD0A-B51E6560CA99}" type="slidenum">
              <a:rPr lang="en-US" smtClean="0">
                <a:solidFill>
                  <a:srgbClr val="FFD966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FFD966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7E435F-D001-6D12-9F63-F0949FA3095A}"/>
              </a:ext>
            </a:extLst>
          </p:cNvPr>
          <p:cNvGrpSpPr/>
          <p:nvPr/>
        </p:nvGrpSpPr>
        <p:grpSpPr>
          <a:xfrm>
            <a:off x="5655458" y="4318819"/>
            <a:ext cx="1655731" cy="367363"/>
            <a:chOff x="-711201" y="-1878013"/>
            <a:chExt cx="3033714" cy="673100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0B26CF7-6597-2705-5E01-A0C6DF9B7A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0813" y="-1792288"/>
              <a:ext cx="395288" cy="450850"/>
            </a:xfrm>
            <a:custGeom>
              <a:avLst/>
              <a:gdLst>
                <a:gd name="T0" fmla="*/ 138 w 249"/>
                <a:gd name="T1" fmla="*/ 0 h 284"/>
                <a:gd name="T2" fmla="*/ 249 w 249"/>
                <a:gd name="T3" fmla="*/ 284 h 284"/>
                <a:gd name="T4" fmla="*/ 220 w 249"/>
                <a:gd name="T5" fmla="*/ 284 h 284"/>
                <a:gd name="T6" fmla="*/ 191 w 249"/>
                <a:gd name="T7" fmla="*/ 207 h 284"/>
                <a:gd name="T8" fmla="*/ 58 w 249"/>
                <a:gd name="T9" fmla="*/ 207 h 284"/>
                <a:gd name="T10" fmla="*/ 29 w 249"/>
                <a:gd name="T11" fmla="*/ 284 h 284"/>
                <a:gd name="T12" fmla="*/ 0 w 249"/>
                <a:gd name="T13" fmla="*/ 284 h 284"/>
                <a:gd name="T14" fmla="*/ 111 w 249"/>
                <a:gd name="T15" fmla="*/ 0 h 284"/>
                <a:gd name="T16" fmla="*/ 138 w 249"/>
                <a:gd name="T17" fmla="*/ 0 h 284"/>
                <a:gd name="T18" fmla="*/ 66 w 249"/>
                <a:gd name="T19" fmla="*/ 183 h 284"/>
                <a:gd name="T20" fmla="*/ 183 w 249"/>
                <a:gd name="T21" fmla="*/ 183 h 284"/>
                <a:gd name="T22" fmla="*/ 124 w 249"/>
                <a:gd name="T23" fmla="*/ 29 h 284"/>
                <a:gd name="T24" fmla="*/ 66 w 249"/>
                <a:gd name="T25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284">
                  <a:moveTo>
                    <a:pt x="138" y="0"/>
                  </a:moveTo>
                  <a:lnTo>
                    <a:pt x="249" y="284"/>
                  </a:lnTo>
                  <a:lnTo>
                    <a:pt x="220" y="284"/>
                  </a:lnTo>
                  <a:lnTo>
                    <a:pt x="191" y="207"/>
                  </a:lnTo>
                  <a:lnTo>
                    <a:pt x="58" y="207"/>
                  </a:lnTo>
                  <a:lnTo>
                    <a:pt x="29" y="284"/>
                  </a:lnTo>
                  <a:lnTo>
                    <a:pt x="0" y="284"/>
                  </a:lnTo>
                  <a:lnTo>
                    <a:pt x="111" y="0"/>
                  </a:lnTo>
                  <a:lnTo>
                    <a:pt x="138" y="0"/>
                  </a:lnTo>
                  <a:close/>
                  <a:moveTo>
                    <a:pt x="66" y="183"/>
                  </a:moveTo>
                  <a:lnTo>
                    <a:pt x="183" y="183"/>
                  </a:lnTo>
                  <a:lnTo>
                    <a:pt x="124" y="29"/>
                  </a:lnTo>
                  <a:lnTo>
                    <a:pt x="66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384" tIns="22692" rIns="45384" bIns="22692"/>
            <a:lstStyle/>
            <a:p>
              <a:pPr defTabSz="6742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95DDEF-7719-6594-8200-7D662F9FA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75" y="-1792288"/>
              <a:ext cx="271463" cy="450850"/>
            </a:xfrm>
            <a:custGeom>
              <a:avLst/>
              <a:gdLst>
                <a:gd name="T0" fmla="*/ 0 w 171"/>
                <a:gd name="T1" fmla="*/ 0 h 284"/>
                <a:gd name="T2" fmla="*/ 171 w 171"/>
                <a:gd name="T3" fmla="*/ 0 h 284"/>
                <a:gd name="T4" fmla="*/ 171 w 171"/>
                <a:gd name="T5" fmla="*/ 25 h 284"/>
                <a:gd name="T6" fmla="*/ 26 w 171"/>
                <a:gd name="T7" fmla="*/ 25 h 284"/>
                <a:gd name="T8" fmla="*/ 26 w 171"/>
                <a:gd name="T9" fmla="*/ 131 h 284"/>
                <a:gd name="T10" fmla="*/ 158 w 171"/>
                <a:gd name="T11" fmla="*/ 131 h 284"/>
                <a:gd name="T12" fmla="*/ 158 w 171"/>
                <a:gd name="T13" fmla="*/ 154 h 284"/>
                <a:gd name="T14" fmla="*/ 26 w 171"/>
                <a:gd name="T15" fmla="*/ 154 h 284"/>
                <a:gd name="T16" fmla="*/ 26 w 171"/>
                <a:gd name="T17" fmla="*/ 284 h 284"/>
                <a:gd name="T18" fmla="*/ 0 w 171"/>
                <a:gd name="T19" fmla="*/ 284 h 284"/>
                <a:gd name="T20" fmla="*/ 0 w 171"/>
                <a:gd name="T21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84">
                  <a:moveTo>
                    <a:pt x="0" y="0"/>
                  </a:moveTo>
                  <a:lnTo>
                    <a:pt x="171" y="0"/>
                  </a:lnTo>
                  <a:lnTo>
                    <a:pt x="171" y="25"/>
                  </a:lnTo>
                  <a:lnTo>
                    <a:pt x="26" y="25"/>
                  </a:lnTo>
                  <a:lnTo>
                    <a:pt x="26" y="131"/>
                  </a:lnTo>
                  <a:lnTo>
                    <a:pt x="158" y="131"/>
                  </a:lnTo>
                  <a:lnTo>
                    <a:pt x="158" y="154"/>
                  </a:lnTo>
                  <a:lnTo>
                    <a:pt x="26" y="154"/>
                  </a:lnTo>
                  <a:lnTo>
                    <a:pt x="26" y="284"/>
                  </a:lnTo>
                  <a:lnTo>
                    <a:pt x="0" y="2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384" tIns="22692" rIns="45384" bIns="22692"/>
            <a:lstStyle/>
            <a:p>
              <a:pPr defTabSz="6742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800E826-358A-3655-2EAD-37784C9AF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" y="-1798638"/>
              <a:ext cx="376238" cy="465138"/>
            </a:xfrm>
            <a:custGeom>
              <a:avLst/>
              <a:gdLst>
                <a:gd name="T0" fmla="*/ 98 w 184"/>
                <a:gd name="T1" fmla="*/ 0 h 226"/>
                <a:gd name="T2" fmla="*/ 183 w 184"/>
                <a:gd name="T3" fmla="*/ 43 h 226"/>
                <a:gd name="T4" fmla="*/ 166 w 184"/>
                <a:gd name="T5" fmla="*/ 53 h 226"/>
                <a:gd name="T6" fmla="*/ 98 w 184"/>
                <a:gd name="T7" fmla="*/ 18 h 226"/>
                <a:gd name="T8" fmla="*/ 20 w 184"/>
                <a:gd name="T9" fmla="*/ 113 h 226"/>
                <a:gd name="T10" fmla="*/ 104 w 184"/>
                <a:gd name="T11" fmla="*/ 207 h 226"/>
                <a:gd name="T12" fmla="*/ 164 w 184"/>
                <a:gd name="T13" fmla="*/ 183 h 226"/>
                <a:gd name="T14" fmla="*/ 164 w 184"/>
                <a:gd name="T15" fmla="*/ 128 h 226"/>
                <a:gd name="T16" fmla="*/ 105 w 184"/>
                <a:gd name="T17" fmla="*/ 128 h 226"/>
                <a:gd name="T18" fmla="*/ 105 w 184"/>
                <a:gd name="T19" fmla="*/ 110 h 226"/>
                <a:gd name="T20" fmla="*/ 184 w 184"/>
                <a:gd name="T21" fmla="*/ 110 h 226"/>
                <a:gd name="T22" fmla="*/ 184 w 184"/>
                <a:gd name="T23" fmla="*/ 190 h 226"/>
                <a:gd name="T24" fmla="*/ 103 w 184"/>
                <a:gd name="T25" fmla="*/ 226 h 226"/>
                <a:gd name="T26" fmla="*/ 0 w 184"/>
                <a:gd name="T27" fmla="*/ 113 h 226"/>
                <a:gd name="T28" fmla="*/ 98 w 184"/>
                <a:gd name="T2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226">
                  <a:moveTo>
                    <a:pt x="98" y="0"/>
                  </a:moveTo>
                  <a:cubicBezTo>
                    <a:pt x="137" y="0"/>
                    <a:pt x="165" y="15"/>
                    <a:pt x="183" y="4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50" y="29"/>
                    <a:pt x="129" y="18"/>
                    <a:pt x="98" y="18"/>
                  </a:cubicBezTo>
                  <a:cubicBezTo>
                    <a:pt x="54" y="18"/>
                    <a:pt x="20" y="54"/>
                    <a:pt x="20" y="113"/>
                  </a:cubicBezTo>
                  <a:cubicBezTo>
                    <a:pt x="20" y="170"/>
                    <a:pt x="54" y="207"/>
                    <a:pt x="104" y="207"/>
                  </a:cubicBezTo>
                  <a:cubicBezTo>
                    <a:pt x="127" y="207"/>
                    <a:pt x="151" y="199"/>
                    <a:pt x="164" y="183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184" y="190"/>
                    <a:pt x="184" y="190"/>
                    <a:pt x="184" y="190"/>
                  </a:cubicBezTo>
                  <a:cubicBezTo>
                    <a:pt x="166" y="214"/>
                    <a:pt x="135" y="226"/>
                    <a:pt x="103" y="226"/>
                  </a:cubicBezTo>
                  <a:cubicBezTo>
                    <a:pt x="40" y="226"/>
                    <a:pt x="0" y="177"/>
                    <a:pt x="0" y="113"/>
                  </a:cubicBezTo>
                  <a:cubicBezTo>
                    <a:pt x="0" y="47"/>
                    <a:pt x="40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384" tIns="22692" rIns="45384" bIns="22692"/>
            <a:lstStyle/>
            <a:p>
              <a:pPr defTabSz="6742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A3FB8B8-5B62-370A-D094-0952DF9E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5" y="-1681163"/>
              <a:ext cx="168275" cy="339725"/>
            </a:xfrm>
            <a:custGeom>
              <a:avLst/>
              <a:gdLst>
                <a:gd name="T0" fmla="*/ 19 w 83"/>
                <a:gd name="T1" fmla="*/ 45 h 165"/>
                <a:gd name="T2" fmla="*/ 19 w 83"/>
                <a:gd name="T3" fmla="*/ 165 h 165"/>
                <a:gd name="T4" fmla="*/ 0 w 83"/>
                <a:gd name="T5" fmla="*/ 165 h 165"/>
                <a:gd name="T6" fmla="*/ 0 w 83"/>
                <a:gd name="T7" fmla="*/ 3 h 165"/>
                <a:gd name="T8" fmla="*/ 19 w 83"/>
                <a:gd name="T9" fmla="*/ 3 h 165"/>
                <a:gd name="T10" fmla="*/ 19 w 83"/>
                <a:gd name="T11" fmla="*/ 25 h 165"/>
                <a:gd name="T12" fmla="*/ 72 w 83"/>
                <a:gd name="T13" fmla="*/ 0 h 165"/>
                <a:gd name="T14" fmla="*/ 83 w 83"/>
                <a:gd name="T15" fmla="*/ 0 h 165"/>
                <a:gd name="T16" fmla="*/ 83 w 83"/>
                <a:gd name="T17" fmla="*/ 18 h 165"/>
                <a:gd name="T18" fmla="*/ 69 w 83"/>
                <a:gd name="T19" fmla="*/ 17 h 165"/>
                <a:gd name="T20" fmla="*/ 19 w 83"/>
                <a:gd name="T21" fmla="*/ 4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65">
                  <a:moveTo>
                    <a:pt x="19" y="45"/>
                  </a:moveTo>
                  <a:cubicBezTo>
                    <a:pt x="19" y="165"/>
                    <a:pt x="19" y="165"/>
                    <a:pt x="19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31" y="10"/>
                    <a:pt x="50" y="0"/>
                    <a:pt x="72" y="0"/>
                  </a:cubicBezTo>
                  <a:cubicBezTo>
                    <a:pt x="75" y="0"/>
                    <a:pt x="79" y="0"/>
                    <a:pt x="83" y="0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78" y="17"/>
                    <a:pt x="74" y="17"/>
                    <a:pt x="69" y="17"/>
                  </a:cubicBezTo>
                  <a:cubicBezTo>
                    <a:pt x="49" y="17"/>
                    <a:pt x="29" y="29"/>
                    <a:pt x="1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384" tIns="22692" rIns="45384" bIns="22692"/>
            <a:lstStyle/>
            <a:p>
              <a:pPr defTabSz="6742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16A5B46-3011-9FC4-D9C5-E5303EA64E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9850" y="-1681163"/>
              <a:ext cx="312738" cy="347663"/>
            </a:xfrm>
            <a:custGeom>
              <a:avLst/>
              <a:gdLst>
                <a:gd name="T0" fmla="*/ 77 w 153"/>
                <a:gd name="T1" fmla="*/ 169 h 169"/>
                <a:gd name="T2" fmla="*/ 0 w 153"/>
                <a:gd name="T3" fmla="*/ 84 h 169"/>
                <a:gd name="T4" fmla="*/ 77 w 153"/>
                <a:gd name="T5" fmla="*/ 0 h 169"/>
                <a:gd name="T6" fmla="*/ 153 w 153"/>
                <a:gd name="T7" fmla="*/ 84 h 169"/>
                <a:gd name="T8" fmla="*/ 77 w 153"/>
                <a:gd name="T9" fmla="*/ 169 h 169"/>
                <a:gd name="T10" fmla="*/ 77 w 153"/>
                <a:gd name="T11" fmla="*/ 17 h 169"/>
                <a:gd name="T12" fmla="*/ 19 w 153"/>
                <a:gd name="T13" fmla="*/ 84 h 169"/>
                <a:gd name="T14" fmla="*/ 77 w 153"/>
                <a:gd name="T15" fmla="*/ 152 h 169"/>
                <a:gd name="T16" fmla="*/ 134 w 153"/>
                <a:gd name="T17" fmla="*/ 84 h 169"/>
                <a:gd name="T18" fmla="*/ 77 w 153"/>
                <a:gd name="T19" fmla="*/ 1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69">
                  <a:moveTo>
                    <a:pt x="77" y="169"/>
                  </a:moveTo>
                  <a:cubicBezTo>
                    <a:pt x="31" y="169"/>
                    <a:pt x="0" y="133"/>
                    <a:pt x="0" y="84"/>
                  </a:cubicBezTo>
                  <a:cubicBezTo>
                    <a:pt x="0" y="35"/>
                    <a:pt x="31" y="0"/>
                    <a:pt x="77" y="0"/>
                  </a:cubicBezTo>
                  <a:cubicBezTo>
                    <a:pt x="123" y="0"/>
                    <a:pt x="153" y="35"/>
                    <a:pt x="153" y="84"/>
                  </a:cubicBezTo>
                  <a:cubicBezTo>
                    <a:pt x="153" y="133"/>
                    <a:pt x="123" y="169"/>
                    <a:pt x="77" y="169"/>
                  </a:cubicBezTo>
                  <a:close/>
                  <a:moveTo>
                    <a:pt x="77" y="17"/>
                  </a:moveTo>
                  <a:cubicBezTo>
                    <a:pt x="42" y="17"/>
                    <a:pt x="19" y="43"/>
                    <a:pt x="19" y="84"/>
                  </a:cubicBezTo>
                  <a:cubicBezTo>
                    <a:pt x="19" y="125"/>
                    <a:pt x="42" y="152"/>
                    <a:pt x="77" y="152"/>
                  </a:cubicBezTo>
                  <a:cubicBezTo>
                    <a:pt x="111" y="152"/>
                    <a:pt x="134" y="125"/>
                    <a:pt x="134" y="84"/>
                  </a:cubicBezTo>
                  <a:cubicBezTo>
                    <a:pt x="134" y="43"/>
                    <a:pt x="111" y="17"/>
                    <a:pt x="77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384" tIns="22692" rIns="45384" bIns="22692"/>
            <a:lstStyle/>
            <a:p>
              <a:pPr defTabSz="6742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AA945FA-0B3F-A5ED-7D96-B5BA0890C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-1674813"/>
              <a:ext cx="277813" cy="341313"/>
            </a:xfrm>
            <a:custGeom>
              <a:avLst/>
              <a:gdLst>
                <a:gd name="T0" fmla="*/ 117 w 136"/>
                <a:gd name="T1" fmla="*/ 94 h 166"/>
                <a:gd name="T2" fmla="*/ 117 w 136"/>
                <a:gd name="T3" fmla="*/ 0 h 166"/>
                <a:gd name="T4" fmla="*/ 136 w 136"/>
                <a:gd name="T5" fmla="*/ 0 h 166"/>
                <a:gd name="T6" fmla="*/ 136 w 136"/>
                <a:gd name="T7" fmla="*/ 96 h 166"/>
                <a:gd name="T8" fmla="*/ 68 w 136"/>
                <a:gd name="T9" fmla="*/ 166 h 166"/>
                <a:gd name="T10" fmla="*/ 0 w 136"/>
                <a:gd name="T11" fmla="*/ 96 h 166"/>
                <a:gd name="T12" fmla="*/ 0 w 136"/>
                <a:gd name="T13" fmla="*/ 0 h 166"/>
                <a:gd name="T14" fmla="*/ 19 w 136"/>
                <a:gd name="T15" fmla="*/ 0 h 166"/>
                <a:gd name="T16" fmla="*/ 19 w 136"/>
                <a:gd name="T17" fmla="*/ 94 h 166"/>
                <a:gd name="T18" fmla="*/ 68 w 136"/>
                <a:gd name="T19" fmla="*/ 149 h 166"/>
                <a:gd name="T20" fmla="*/ 117 w 136"/>
                <a:gd name="T21" fmla="*/ 9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166">
                  <a:moveTo>
                    <a:pt x="117" y="94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6" y="144"/>
                    <a:pt x="109" y="166"/>
                    <a:pt x="68" y="166"/>
                  </a:cubicBezTo>
                  <a:cubicBezTo>
                    <a:pt x="28" y="166"/>
                    <a:pt x="0" y="144"/>
                    <a:pt x="0" y="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9" y="131"/>
                    <a:pt x="40" y="149"/>
                    <a:pt x="68" y="149"/>
                  </a:cubicBezTo>
                  <a:cubicBezTo>
                    <a:pt x="97" y="149"/>
                    <a:pt x="117" y="131"/>
                    <a:pt x="117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384" tIns="22692" rIns="45384" bIns="22692"/>
            <a:lstStyle/>
            <a:p>
              <a:pPr defTabSz="6742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A48B225-F1CE-2D12-3C5D-B04CEC9D6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000" y="-1681163"/>
              <a:ext cx="290513" cy="476250"/>
            </a:xfrm>
            <a:custGeom>
              <a:avLst/>
              <a:gdLst>
                <a:gd name="T0" fmla="*/ 19 w 142"/>
                <a:gd name="T1" fmla="*/ 22 h 232"/>
                <a:gd name="T2" fmla="*/ 73 w 142"/>
                <a:gd name="T3" fmla="*/ 0 h 232"/>
                <a:gd name="T4" fmla="*/ 142 w 142"/>
                <a:gd name="T5" fmla="*/ 84 h 232"/>
                <a:gd name="T6" fmla="*/ 73 w 142"/>
                <a:gd name="T7" fmla="*/ 169 h 232"/>
                <a:gd name="T8" fmla="*/ 19 w 142"/>
                <a:gd name="T9" fmla="*/ 147 h 232"/>
                <a:gd name="T10" fmla="*/ 19 w 142"/>
                <a:gd name="T11" fmla="*/ 232 h 232"/>
                <a:gd name="T12" fmla="*/ 0 w 142"/>
                <a:gd name="T13" fmla="*/ 232 h 232"/>
                <a:gd name="T14" fmla="*/ 0 w 142"/>
                <a:gd name="T15" fmla="*/ 3 h 232"/>
                <a:gd name="T16" fmla="*/ 19 w 142"/>
                <a:gd name="T17" fmla="*/ 3 h 232"/>
                <a:gd name="T18" fmla="*/ 19 w 142"/>
                <a:gd name="T19" fmla="*/ 22 h 232"/>
                <a:gd name="T20" fmla="*/ 69 w 142"/>
                <a:gd name="T21" fmla="*/ 17 h 232"/>
                <a:gd name="T22" fmla="*/ 19 w 142"/>
                <a:gd name="T23" fmla="*/ 41 h 232"/>
                <a:gd name="T24" fmla="*/ 19 w 142"/>
                <a:gd name="T25" fmla="*/ 127 h 232"/>
                <a:gd name="T26" fmla="*/ 69 w 142"/>
                <a:gd name="T27" fmla="*/ 152 h 232"/>
                <a:gd name="T28" fmla="*/ 123 w 142"/>
                <a:gd name="T29" fmla="*/ 84 h 232"/>
                <a:gd name="T30" fmla="*/ 69 w 142"/>
                <a:gd name="T31" fmla="*/ 1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232">
                  <a:moveTo>
                    <a:pt x="19" y="22"/>
                  </a:moveTo>
                  <a:cubicBezTo>
                    <a:pt x="33" y="9"/>
                    <a:pt x="52" y="0"/>
                    <a:pt x="73" y="0"/>
                  </a:cubicBezTo>
                  <a:cubicBezTo>
                    <a:pt x="118" y="0"/>
                    <a:pt x="142" y="32"/>
                    <a:pt x="142" y="84"/>
                  </a:cubicBezTo>
                  <a:cubicBezTo>
                    <a:pt x="142" y="137"/>
                    <a:pt x="118" y="169"/>
                    <a:pt x="73" y="169"/>
                  </a:cubicBezTo>
                  <a:cubicBezTo>
                    <a:pt x="52" y="169"/>
                    <a:pt x="33" y="160"/>
                    <a:pt x="19" y="147"/>
                  </a:cubicBezTo>
                  <a:cubicBezTo>
                    <a:pt x="19" y="232"/>
                    <a:pt x="19" y="232"/>
                    <a:pt x="19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9" y="3"/>
                    <a:pt x="19" y="3"/>
                    <a:pt x="19" y="3"/>
                  </a:cubicBezTo>
                  <a:lnTo>
                    <a:pt x="19" y="22"/>
                  </a:lnTo>
                  <a:close/>
                  <a:moveTo>
                    <a:pt x="69" y="17"/>
                  </a:moveTo>
                  <a:cubicBezTo>
                    <a:pt x="51" y="17"/>
                    <a:pt x="31" y="28"/>
                    <a:pt x="19" y="41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31" y="141"/>
                    <a:pt x="51" y="152"/>
                    <a:pt x="69" y="152"/>
                  </a:cubicBezTo>
                  <a:cubicBezTo>
                    <a:pt x="106" y="152"/>
                    <a:pt x="123" y="127"/>
                    <a:pt x="123" y="84"/>
                  </a:cubicBezTo>
                  <a:cubicBezTo>
                    <a:pt x="123" y="41"/>
                    <a:pt x="106" y="17"/>
                    <a:pt x="6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384" tIns="22692" rIns="45384" bIns="22692"/>
            <a:lstStyle/>
            <a:p>
              <a:pPr defTabSz="6742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EB9B4A8-5E64-0CB3-CEE9-E995FDE4E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1201" y="-1871663"/>
              <a:ext cx="222250" cy="317500"/>
            </a:xfrm>
            <a:custGeom>
              <a:avLst/>
              <a:gdLst>
                <a:gd name="T0" fmla="*/ 0 w 140"/>
                <a:gd name="T1" fmla="*/ 200 h 200"/>
                <a:gd name="T2" fmla="*/ 96 w 140"/>
                <a:gd name="T3" fmla="*/ 200 h 200"/>
                <a:gd name="T4" fmla="*/ 140 w 140"/>
                <a:gd name="T5" fmla="*/ 105 h 200"/>
                <a:gd name="T6" fmla="*/ 92 w 140"/>
                <a:gd name="T7" fmla="*/ 0 h 200"/>
                <a:gd name="T8" fmla="*/ 0 w 14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0">
                  <a:moveTo>
                    <a:pt x="0" y="200"/>
                  </a:moveTo>
                  <a:lnTo>
                    <a:pt x="96" y="200"/>
                  </a:lnTo>
                  <a:lnTo>
                    <a:pt x="140" y="105"/>
                  </a:lnTo>
                  <a:lnTo>
                    <a:pt x="92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384" tIns="22692" rIns="45384" bIns="22692"/>
            <a:lstStyle/>
            <a:p>
              <a:pPr defTabSz="6742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2EE207E4-7287-003F-2E9D-F45B7CE9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388" y="-1878013"/>
              <a:ext cx="300038" cy="323850"/>
            </a:xfrm>
            <a:custGeom>
              <a:avLst/>
              <a:gdLst>
                <a:gd name="T0" fmla="*/ 189 w 189"/>
                <a:gd name="T1" fmla="*/ 204 h 204"/>
                <a:gd name="T2" fmla="*/ 94 w 189"/>
                <a:gd name="T3" fmla="*/ 204 h 204"/>
                <a:gd name="T4" fmla="*/ 0 w 189"/>
                <a:gd name="T5" fmla="*/ 0 h 204"/>
                <a:gd name="T6" fmla="*/ 95 w 189"/>
                <a:gd name="T7" fmla="*/ 0 h 204"/>
                <a:gd name="T8" fmla="*/ 189 w 1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04">
                  <a:moveTo>
                    <a:pt x="189" y="204"/>
                  </a:moveTo>
                  <a:lnTo>
                    <a:pt x="94" y="204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89" y="2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384" tIns="22692" rIns="45384" bIns="22692"/>
            <a:lstStyle/>
            <a:p>
              <a:pPr defTabSz="6742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EFA2922-FE10-310A-AFFF-77BBEAD48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1201" y="-1547813"/>
              <a:ext cx="222250" cy="319088"/>
            </a:xfrm>
            <a:custGeom>
              <a:avLst/>
              <a:gdLst>
                <a:gd name="T0" fmla="*/ 0 w 140"/>
                <a:gd name="T1" fmla="*/ 0 h 201"/>
                <a:gd name="T2" fmla="*/ 96 w 140"/>
                <a:gd name="T3" fmla="*/ 0 h 201"/>
                <a:gd name="T4" fmla="*/ 140 w 140"/>
                <a:gd name="T5" fmla="*/ 96 h 201"/>
                <a:gd name="T6" fmla="*/ 92 w 140"/>
                <a:gd name="T7" fmla="*/ 201 h 201"/>
                <a:gd name="T8" fmla="*/ 0 w 140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1">
                  <a:moveTo>
                    <a:pt x="0" y="0"/>
                  </a:moveTo>
                  <a:lnTo>
                    <a:pt x="96" y="0"/>
                  </a:lnTo>
                  <a:lnTo>
                    <a:pt x="140" y="96"/>
                  </a:lnTo>
                  <a:lnTo>
                    <a:pt x="92" y="2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384" tIns="22692" rIns="45384" bIns="22692"/>
            <a:lstStyle/>
            <a:p>
              <a:pPr defTabSz="6742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F2B051F-D858-E4AD-85D8-3C1C35785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388" y="-1547813"/>
              <a:ext cx="300038" cy="325438"/>
            </a:xfrm>
            <a:custGeom>
              <a:avLst/>
              <a:gdLst>
                <a:gd name="T0" fmla="*/ 189 w 189"/>
                <a:gd name="T1" fmla="*/ 0 h 205"/>
                <a:gd name="T2" fmla="*/ 94 w 189"/>
                <a:gd name="T3" fmla="*/ 0 h 205"/>
                <a:gd name="T4" fmla="*/ 0 w 189"/>
                <a:gd name="T5" fmla="*/ 205 h 205"/>
                <a:gd name="T6" fmla="*/ 95 w 189"/>
                <a:gd name="T7" fmla="*/ 205 h 205"/>
                <a:gd name="T8" fmla="*/ 189 w 189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05">
                  <a:moveTo>
                    <a:pt x="189" y="0"/>
                  </a:moveTo>
                  <a:lnTo>
                    <a:pt x="94" y="0"/>
                  </a:lnTo>
                  <a:lnTo>
                    <a:pt x="0" y="205"/>
                  </a:lnTo>
                  <a:lnTo>
                    <a:pt x="95" y="205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384" tIns="22692" rIns="45384" bIns="22692"/>
            <a:lstStyle/>
            <a:p>
              <a:pPr defTabSz="67424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93" dirty="0">
                <a:solidFill>
                  <a:srgbClr val="006298"/>
                </a:solidFill>
                <a:latin typeface="Arial"/>
              </a:endParaRPr>
            </a:p>
          </p:txBody>
        </p:sp>
      </p:grpSp>
      <p:sp>
        <p:nvSpPr>
          <p:cNvPr id="21" name="TextBox 23">
            <a:extLst>
              <a:ext uri="{FF2B5EF4-FFF2-40B4-BE49-F238E27FC236}">
                <a16:creationId xmlns:a16="http://schemas.microsoft.com/office/drawing/2014/main" id="{67D360C3-CFD9-93C4-D089-7A58C1A1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786313"/>
            <a:ext cx="6951662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t>All policies are underwritten by a licensed insurer subsidiary. For more information, visit afgroup.com. © AF Group.</a:t>
            </a:r>
            <a:endParaRPr lang="en-US" altLang="en-US" sz="10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2678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383B4C-9882-3500-1CD4-F1451BC9B70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80000"/>
                </a:schemeClr>
              </a:gs>
              <a:gs pos="100000">
                <a:schemeClr val="bg1">
                  <a:lumMod val="95000"/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5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2FE11-5DF6-E6F2-9963-C7AEC14C1C92}"/>
              </a:ext>
            </a:extLst>
          </p:cNvPr>
          <p:cNvSpPr/>
          <p:nvPr/>
        </p:nvSpPr>
        <p:spPr>
          <a:xfrm flipV="1">
            <a:off x="0" y="1271588"/>
            <a:ext cx="9144000" cy="188912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5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0D389A-768C-46B7-77CB-84842E8F791E}"/>
              </a:ext>
            </a:extLst>
          </p:cNvPr>
          <p:cNvGrpSpPr/>
          <p:nvPr/>
        </p:nvGrpSpPr>
        <p:grpSpPr>
          <a:xfrm>
            <a:off x="8125747" y="388001"/>
            <a:ext cx="374261" cy="747251"/>
            <a:chOff x="-996025" y="-3594310"/>
            <a:chExt cx="1038624" cy="1509550"/>
          </a:xfrm>
          <a:solidFill>
            <a:schemeClr val="tx2">
              <a:lumMod val="50000"/>
            </a:schemeClr>
          </a:solidFill>
          <a:effectLst>
            <a:outerShdw blurRad="101600" dist="114300" dir="8100000" algn="tr" rotWithShape="0">
              <a:prstClr val="black">
                <a:alpha val="34000"/>
              </a:prstClr>
            </a:outerShdw>
          </a:effectLst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C5A7D166-2C98-28D4-768E-248124E1A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6025" y="-3581408"/>
              <a:ext cx="516086" cy="735422"/>
            </a:xfrm>
            <a:custGeom>
              <a:avLst/>
              <a:gdLst>
                <a:gd name="T0" fmla="*/ 0 w 80"/>
                <a:gd name="T1" fmla="*/ 114 h 114"/>
                <a:gd name="T2" fmla="*/ 55 w 80"/>
                <a:gd name="T3" fmla="*/ 114 h 114"/>
                <a:gd name="T4" fmla="*/ 80 w 80"/>
                <a:gd name="T5" fmla="*/ 60 h 114"/>
                <a:gd name="T6" fmla="*/ 53 w 80"/>
                <a:gd name="T7" fmla="*/ 0 h 114"/>
                <a:gd name="T8" fmla="*/ 0 w 80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4">
                  <a:moveTo>
                    <a:pt x="0" y="114"/>
                  </a:moveTo>
                  <a:lnTo>
                    <a:pt x="55" y="114"/>
                  </a:lnTo>
                  <a:lnTo>
                    <a:pt x="80" y="60"/>
                  </a:lnTo>
                  <a:lnTo>
                    <a:pt x="53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04148FE6-3DE8-91FE-1099-582E57EC1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67" y="-3594310"/>
              <a:ext cx="690266" cy="748324"/>
            </a:xfrm>
            <a:custGeom>
              <a:avLst/>
              <a:gdLst>
                <a:gd name="T0" fmla="*/ 107 w 107"/>
                <a:gd name="T1" fmla="*/ 116 h 116"/>
                <a:gd name="T2" fmla="*/ 53 w 107"/>
                <a:gd name="T3" fmla="*/ 116 h 116"/>
                <a:gd name="T4" fmla="*/ 0 w 107"/>
                <a:gd name="T5" fmla="*/ 0 h 116"/>
                <a:gd name="T6" fmla="*/ 54 w 107"/>
                <a:gd name="T7" fmla="*/ 0 h 116"/>
                <a:gd name="T8" fmla="*/ 107 w 107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6">
                  <a:moveTo>
                    <a:pt x="107" y="116"/>
                  </a:moveTo>
                  <a:lnTo>
                    <a:pt x="53" y="11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7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08748E1A-8235-2C79-4BB4-AB4467250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6025" y="-2833084"/>
              <a:ext cx="516086" cy="735422"/>
            </a:xfrm>
            <a:custGeom>
              <a:avLst/>
              <a:gdLst>
                <a:gd name="T0" fmla="*/ 0 w 80"/>
                <a:gd name="T1" fmla="*/ 0 h 114"/>
                <a:gd name="T2" fmla="*/ 55 w 80"/>
                <a:gd name="T3" fmla="*/ 0 h 114"/>
                <a:gd name="T4" fmla="*/ 80 w 80"/>
                <a:gd name="T5" fmla="*/ 54 h 114"/>
                <a:gd name="T6" fmla="*/ 53 w 80"/>
                <a:gd name="T7" fmla="*/ 114 h 114"/>
                <a:gd name="T8" fmla="*/ 0 w 8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4">
                  <a:moveTo>
                    <a:pt x="0" y="0"/>
                  </a:moveTo>
                  <a:lnTo>
                    <a:pt x="55" y="0"/>
                  </a:lnTo>
                  <a:lnTo>
                    <a:pt x="80" y="54"/>
                  </a:lnTo>
                  <a:lnTo>
                    <a:pt x="53" y="1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85FB481A-C879-24CA-4A06-5EA6662E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67" y="-2833084"/>
              <a:ext cx="690266" cy="748324"/>
            </a:xfrm>
            <a:custGeom>
              <a:avLst/>
              <a:gdLst>
                <a:gd name="T0" fmla="*/ 107 w 107"/>
                <a:gd name="T1" fmla="*/ 0 h 116"/>
                <a:gd name="T2" fmla="*/ 53 w 107"/>
                <a:gd name="T3" fmla="*/ 0 h 116"/>
                <a:gd name="T4" fmla="*/ 0 w 107"/>
                <a:gd name="T5" fmla="*/ 116 h 116"/>
                <a:gd name="T6" fmla="*/ 54 w 107"/>
                <a:gd name="T7" fmla="*/ 116 h 116"/>
                <a:gd name="T8" fmla="*/ 107 w 107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6">
                  <a:moveTo>
                    <a:pt x="107" y="0"/>
                  </a:moveTo>
                  <a:lnTo>
                    <a:pt x="53" y="0"/>
                  </a:lnTo>
                  <a:lnTo>
                    <a:pt x="0" y="116"/>
                  </a:lnTo>
                  <a:lnTo>
                    <a:pt x="54" y="116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406470" cy="906651"/>
          </a:xfrm>
        </p:spPr>
        <p:txBody>
          <a:bodyPr>
            <a:normAutofit/>
          </a:bodyPr>
          <a:lstStyle>
            <a:lvl1pPr>
              <a:defRPr sz="270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2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B671F-5033-83E3-713B-E4450731552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80000"/>
                </a:schemeClr>
              </a:gs>
              <a:gs pos="100000">
                <a:schemeClr val="bg1">
                  <a:lumMod val="95000"/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5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1FDA1D-7FA9-3F5F-59D8-5624CBDBDF14}"/>
              </a:ext>
            </a:extLst>
          </p:cNvPr>
          <p:cNvSpPr/>
          <p:nvPr/>
        </p:nvSpPr>
        <p:spPr>
          <a:xfrm flipV="1">
            <a:off x="0" y="0"/>
            <a:ext cx="9144000" cy="15176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42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28" dirty="0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24CFD8-9DEC-FE8B-C4A3-2CE75F2D4085}"/>
              </a:ext>
            </a:extLst>
          </p:cNvPr>
          <p:cNvGrpSpPr/>
          <p:nvPr/>
        </p:nvGrpSpPr>
        <p:grpSpPr>
          <a:xfrm>
            <a:off x="8125747" y="388001"/>
            <a:ext cx="374261" cy="747251"/>
            <a:chOff x="-996025" y="-3594310"/>
            <a:chExt cx="1038624" cy="1509550"/>
          </a:xfrm>
          <a:solidFill>
            <a:schemeClr val="bg1"/>
          </a:solidFill>
          <a:effectLst/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9EFBD43E-9B8E-81A0-7705-566A4C923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6025" y="-3581408"/>
              <a:ext cx="516086" cy="735422"/>
            </a:xfrm>
            <a:custGeom>
              <a:avLst/>
              <a:gdLst>
                <a:gd name="T0" fmla="*/ 0 w 80"/>
                <a:gd name="T1" fmla="*/ 114 h 114"/>
                <a:gd name="T2" fmla="*/ 55 w 80"/>
                <a:gd name="T3" fmla="*/ 114 h 114"/>
                <a:gd name="T4" fmla="*/ 80 w 80"/>
                <a:gd name="T5" fmla="*/ 60 h 114"/>
                <a:gd name="T6" fmla="*/ 53 w 80"/>
                <a:gd name="T7" fmla="*/ 0 h 114"/>
                <a:gd name="T8" fmla="*/ 0 w 80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4">
                  <a:moveTo>
                    <a:pt x="0" y="114"/>
                  </a:moveTo>
                  <a:lnTo>
                    <a:pt x="55" y="114"/>
                  </a:lnTo>
                  <a:lnTo>
                    <a:pt x="80" y="60"/>
                  </a:lnTo>
                  <a:lnTo>
                    <a:pt x="53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BBEA1506-A18D-DD62-960F-A7851106E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67" y="-3594310"/>
              <a:ext cx="690266" cy="748324"/>
            </a:xfrm>
            <a:custGeom>
              <a:avLst/>
              <a:gdLst>
                <a:gd name="T0" fmla="*/ 107 w 107"/>
                <a:gd name="T1" fmla="*/ 116 h 116"/>
                <a:gd name="T2" fmla="*/ 53 w 107"/>
                <a:gd name="T3" fmla="*/ 116 h 116"/>
                <a:gd name="T4" fmla="*/ 0 w 107"/>
                <a:gd name="T5" fmla="*/ 0 h 116"/>
                <a:gd name="T6" fmla="*/ 54 w 107"/>
                <a:gd name="T7" fmla="*/ 0 h 116"/>
                <a:gd name="T8" fmla="*/ 107 w 107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6">
                  <a:moveTo>
                    <a:pt x="107" y="116"/>
                  </a:moveTo>
                  <a:lnTo>
                    <a:pt x="53" y="11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7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B07DB3B7-A0E6-EF09-5B85-8E9592437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6025" y="-2833084"/>
              <a:ext cx="516086" cy="735422"/>
            </a:xfrm>
            <a:custGeom>
              <a:avLst/>
              <a:gdLst>
                <a:gd name="T0" fmla="*/ 0 w 80"/>
                <a:gd name="T1" fmla="*/ 0 h 114"/>
                <a:gd name="T2" fmla="*/ 55 w 80"/>
                <a:gd name="T3" fmla="*/ 0 h 114"/>
                <a:gd name="T4" fmla="*/ 80 w 80"/>
                <a:gd name="T5" fmla="*/ 54 h 114"/>
                <a:gd name="T6" fmla="*/ 53 w 80"/>
                <a:gd name="T7" fmla="*/ 114 h 114"/>
                <a:gd name="T8" fmla="*/ 0 w 8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4">
                  <a:moveTo>
                    <a:pt x="0" y="0"/>
                  </a:moveTo>
                  <a:lnTo>
                    <a:pt x="55" y="0"/>
                  </a:lnTo>
                  <a:lnTo>
                    <a:pt x="80" y="54"/>
                  </a:lnTo>
                  <a:lnTo>
                    <a:pt x="53" y="1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700D86F3-79BF-2368-27E6-8BF2600BD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67" y="-2833084"/>
              <a:ext cx="690266" cy="748324"/>
            </a:xfrm>
            <a:custGeom>
              <a:avLst/>
              <a:gdLst>
                <a:gd name="T0" fmla="*/ 107 w 107"/>
                <a:gd name="T1" fmla="*/ 0 h 116"/>
                <a:gd name="T2" fmla="*/ 53 w 107"/>
                <a:gd name="T3" fmla="*/ 0 h 116"/>
                <a:gd name="T4" fmla="*/ 0 w 107"/>
                <a:gd name="T5" fmla="*/ 116 h 116"/>
                <a:gd name="T6" fmla="*/ 54 w 107"/>
                <a:gd name="T7" fmla="*/ 116 h 116"/>
                <a:gd name="T8" fmla="*/ 107 w 107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6">
                  <a:moveTo>
                    <a:pt x="107" y="0"/>
                  </a:moveTo>
                  <a:lnTo>
                    <a:pt x="53" y="0"/>
                  </a:lnTo>
                  <a:lnTo>
                    <a:pt x="0" y="116"/>
                  </a:lnTo>
                  <a:lnTo>
                    <a:pt x="54" y="116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406470" cy="906651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487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3F79FE-81B8-CEA6-206E-2FFD86A3211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80000"/>
                </a:schemeClr>
              </a:gs>
              <a:gs pos="100000">
                <a:schemeClr val="bg1">
                  <a:lumMod val="95000"/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5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62E20B-DFD0-1E05-FA19-7CD91BC1C0B9}"/>
              </a:ext>
            </a:extLst>
          </p:cNvPr>
          <p:cNvSpPr/>
          <p:nvPr/>
        </p:nvSpPr>
        <p:spPr>
          <a:xfrm flipV="1">
            <a:off x="0" y="1271588"/>
            <a:ext cx="9144000" cy="188912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5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ECB6A4-2999-C24D-D16E-43E3ED1AC72B}"/>
              </a:ext>
            </a:extLst>
          </p:cNvPr>
          <p:cNvGrpSpPr/>
          <p:nvPr/>
        </p:nvGrpSpPr>
        <p:grpSpPr>
          <a:xfrm>
            <a:off x="8125747" y="388001"/>
            <a:ext cx="374261" cy="747251"/>
            <a:chOff x="-996025" y="-3594310"/>
            <a:chExt cx="1038624" cy="1509550"/>
          </a:xfrm>
          <a:solidFill>
            <a:schemeClr val="tx2">
              <a:lumMod val="50000"/>
            </a:schemeClr>
          </a:solidFill>
          <a:effectLst>
            <a:outerShdw blurRad="101600" dist="114300" dir="8100000" algn="tr" rotWithShape="0">
              <a:prstClr val="black">
                <a:alpha val="34000"/>
              </a:prstClr>
            </a:outerShdw>
          </a:effectLst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16EC71C5-D914-B016-6D45-E93248574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6025" y="-3581408"/>
              <a:ext cx="516086" cy="735422"/>
            </a:xfrm>
            <a:custGeom>
              <a:avLst/>
              <a:gdLst>
                <a:gd name="T0" fmla="*/ 0 w 80"/>
                <a:gd name="T1" fmla="*/ 114 h 114"/>
                <a:gd name="T2" fmla="*/ 55 w 80"/>
                <a:gd name="T3" fmla="*/ 114 h 114"/>
                <a:gd name="T4" fmla="*/ 80 w 80"/>
                <a:gd name="T5" fmla="*/ 60 h 114"/>
                <a:gd name="T6" fmla="*/ 53 w 80"/>
                <a:gd name="T7" fmla="*/ 0 h 114"/>
                <a:gd name="T8" fmla="*/ 0 w 80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4">
                  <a:moveTo>
                    <a:pt x="0" y="114"/>
                  </a:moveTo>
                  <a:lnTo>
                    <a:pt x="55" y="114"/>
                  </a:lnTo>
                  <a:lnTo>
                    <a:pt x="80" y="60"/>
                  </a:lnTo>
                  <a:lnTo>
                    <a:pt x="53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8E04AE74-DC1E-E4E9-DE74-2DE88C8A5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67" y="-3594310"/>
              <a:ext cx="690266" cy="748324"/>
            </a:xfrm>
            <a:custGeom>
              <a:avLst/>
              <a:gdLst>
                <a:gd name="T0" fmla="*/ 107 w 107"/>
                <a:gd name="T1" fmla="*/ 116 h 116"/>
                <a:gd name="T2" fmla="*/ 53 w 107"/>
                <a:gd name="T3" fmla="*/ 116 h 116"/>
                <a:gd name="T4" fmla="*/ 0 w 107"/>
                <a:gd name="T5" fmla="*/ 0 h 116"/>
                <a:gd name="T6" fmla="*/ 54 w 107"/>
                <a:gd name="T7" fmla="*/ 0 h 116"/>
                <a:gd name="T8" fmla="*/ 107 w 107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6">
                  <a:moveTo>
                    <a:pt x="107" y="116"/>
                  </a:moveTo>
                  <a:lnTo>
                    <a:pt x="53" y="11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7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D3440C08-37AD-7203-1608-862CC1E5D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6025" y="-2833084"/>
              <a:ext cx="516086" cy="735422"/>
            </a:xfrm>
            <a:custGeom>
              <a:avLst/>
              <a:gdLst>
                <a:gd name="T0" fmla="*/ 0 w 80"/>
                <a:gd name="T1" fmla="*/ 0 h 114"/>
                <a:gd name="T2" fmla="*/ 55 w 80"/>
                <a:gd name="T3" fmla="*/ 0 h 114"/>
                <a:gd name="T4" fmla="*/ 80 w 80"/>
                <a:gd name="T5" fmla="*/ 54 h 114"/>
                <a:gd name="T6" fmla="*/ 53 w 80"/>
                <a:gd name="T7" fmla="*/ 114 h 114"/>
                <a:gd name="T8" fmla="*/ 0 w 8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4">
                  <a:moveTo>
                    <a:pt x="0" y="0"/>
                  </a:moveTo>
                  <a:lnTo>
                    <a:pt x="55" y="0"/>
                  </a:lnTo>
                  <a:lnTo>
                    <a:pt x="80" y="54"/>
                  </a:lnTo>
                  <a:lnTo>
                    <a:pt x="53" y="1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4F9EC702-CA52-B4BD-3926-7AA9E4EB6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67" y="-2833084"/>
              <a:ext cx="690266" cy="748324"/>
            </a:xfrm>
            <a:custGeom>
              <a:avLst/>
              <a:gdLst>
                <a:gd name="T0" fmla="*/ 107 w 107"/>
                <a:gd name="T1" fmla="*/ 0 h 116"/>
                <a:gd name="T2" fmla="*/ 53 w 107"/>
                <a:gd name="T3" fmla="*/ 0 h 116"/>
                <a:gd name="T4" fmla="*/ 0 w 107"/>
                <a:gd name="T5" fmla="*/ 116 h 116"/>
                <a:gd name="T6" fmla="*/ 54 w 107"/>
                <a:gd name="T7" fmla="*/ 116 h 116"/>
                <a:gd name="T8" fmla="*/ 107 w 107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6">
                  <a:moveTo>
                    <a:pt x="107" y="0"/>
                  </a:moveTo>
                  <a:lnTo>
                    <a:pt x="53" y="0"/>
                  </a:lnTo>
                  <a:lnTo>
                    <a:pt x="0" y="116"/>
                  </a:lnTo>
                  <a:lnTo>
                    <a:pt x="54" y="116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437177" cy="906651"/>
          </a:xfrm>
        </p:spPr>
        <p:txBody>
          <a:bodyPr>
            <a:normAutofit/>
          </a:bodyPr>
          <a:lstStyle>
            <a:lvl1pPr>
              <a:defRPr sz="270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349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CD1E91-A87A-4731-C413-826EF29914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80000"/>
                </a:schemeClr>
              </a:gs>
              <a:gs pos="100000">
                <a:schemeClr val="bg1">
                  <a:lumMod val="95000"/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5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495A04-64AC-17DD-1BFB-140D467E3278}"/>
              </a:ext>
            </a:extLst>
          </p:cNvPr>
          <p:cNvSpPr/>
          <p:nvPr/>
        </p:nvSpPr>
        <p:spPr>
          <a:xfrm flipV="1">
            <a:off x="-15875" y="0"/>
            <a:ext cx="3054350" cy="68516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42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28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6DAC77-76A0-2BB6-775C-A8D8F77B62D1}"/>
              </a:ext>
            </a:extLst>
          </p:cNvPr>
          <p:cNvGrpSpPr/>
          <p:nvPr/>
        </p:nvGrpSpPr>
        <p:grpSpPr>
          <a:xfrm>
            <a:off x="8125747" y="388001"/>
            <a:ext cx="374261" cy="747251"/>
            <a:chOff x="-996025" y="-3594310"/>
            <a:chExt cx="1038624" cy="1509550"/>
          </a:xfrm>
          <a:solidFill>
            <a:schemeClr val="tx2">
              <a:lumMod val="50000"/>
            </a:schemeClr>
          </a:solidFill>
          <a:effectLst>
            <a:outerShdw blurRad="101600" dist="114300" dir="8100000" algn="tr" rotWithShape="0">
              <a:prstClr val="black">
                <a:alpha val="34000"/>
              </a:prstClr>
            </a:outerShdw>
          </a:effectLst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11C67831-9A83-3411-F42E-0DC1B30A8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6025" y="-3581408"/>
              <a:ext cx="516086" cy="735422"/>
            </a:xfrm>
            <a:custGeom>
              <a:avLst/>
              <a:gdLst>
                <a:gd name="T0" fmla="*/ 0 w 80"/>
                <a:gd name="T1" fmla="*/ 114 h 114"/>
                <a:gd name="T2" fmla="*/ 55 w 80"/>
                <a:gd name="T3" fmla="*/ 114 h 114"/>
                <a:gd name="T4" fmla="*/ 80 w 80"/>
                <a:gd name="T5" fmla="*/ 60 h 114"/>
                <a:gd name="T6" fmla="*/ 53 w 80"/>
                <a:gd name="T7" fmla="*/ 0 h 114"/>
                <a:gd name="T8" fmla="*/ 0 w 80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4">
                  <a:moveTo>
                    <a:pt x="0" y="114"/>
                  </a:moveTo>
                  <a:lnTo>
                    <a:pt x="55" y="114"/>
                  </a:lnTo>
                  <a:lnTo>
                    <a:pt x="80" y="60"/>
                  </a:lnTo>
                  <a:lnTo>
                    <a:pt x="53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6603B329-FC23-8B2B-568A-9E489F25A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67" y="-3594310"/>
              <a:ext cx="690266" cy="748324"/>
            </a:xfrm>
            <a:custGeom>
              <a:avLst/>
              <a:gdLst>
                <a:gd name="T0" fmla="*/ 107 w 107"/>
                <a:gd name="T1" fmla="*/ 116 h 116"/>
                <a:gd name="T2" fmla="*/ 53 w 107"/>
                <a:gd name="T3" fmla="*/ 116 h 116"/>
                <a:gd name="T4" fmla="*/ 0 w 107"/>
                <a:gd name="T5" fmla="*/ 0 h 116"/>
                <a:gd name="T6" fmla="*/ 54 w 107"/>
                <a:gd name="T7" fmla="*/ 0 h 116"/>
                <a:gd name="T8" fmla="*/ 107 w 107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6">
                  <a:moveTo>
                    <a:pt x="107" y="116"/>
                  </a:moveTo>
                  <a:lnTo>
                    <a:pt x="53" y="11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7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B0EF264C-16AC-DD64-2744-8F1969624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6025" y="-2833084"/>
              <a:ext cx="516086" cy="735422"/>
            </a:xfrm>
            <a:custGeom>
              <a:avLst/>
              <a:gdLst>
                <a:gd name="T0" fmla="*/ 0 w 80"/>
                <a:gd name="T1" fmla="*/ 0 h 114"/>
                <a:gd name="T2" fmla="*/ 55 w 80"/>
                <a:gd name="T3" fmla="*/ 0 h 114"/>
                <a:gd name="T4" fmla="*/ 80 w 80"/>
                <a:gd name="T5" fmla="*/ 54 h 114"/>
                <a:gd name="T6" fmla="*/ 53 w 80"/>
                <a:gd name="T7" fmla="*/ 114 h 114"/>
                <a:gd name="T8" fmla="*/ 0 w 8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4">
                  <a:moveTo>
                    <a:pt x="0" y="0"/>
                  </a:moveTo>
                  <a:lnTo>
                    <a:pt x="55" y="0"/>
                  </a:lnTo>
                  <a:lnTo>
                    <a:pt x="80" y="54"/>
                  </a:lnTo>
                  <a:lnTo>
                    <a:pt x="53" y="1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E0454E64-C820-2ADC-6671-F0E9A308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67" y="-2833084"/>
              <a:ext cx="690266" cy="748324"/>
            </a:xfrm>
            <a:custGeom>
              <a:avLst/>
              <a:gdLst>
                <a:gd name="T0" fmla="*/ 107 w 107"/>
                <a:gd name="T1" fmla="*/ 0 h 116"/>
                <a:gd name="T2" fmla="*/ 53 w 107"/>
                <a:gd name="T3" fmla="*/ 0 h 116"/>
                <a:gd name="T4" fmla="*/ 0 w 107"/>
                <a:gd name="T5" fmla="*/ 116 h 116"/>
                <a:gd name="T6" fmla="*/ 54 w 107"/>
                <a:gd name="T7" fmla="*/ 116 h 116"/>
                <a:gd name="T8" fmla="*/ 107 w 107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6">
                  <a:moveTo>
                    <a:pt x="107" y="0"/>
                  </a:moveTo>
                  <a:lnTo>
                    <a:pt x="53" y="0"/>
                  </a:lnTo>
                  <a:lnTo>
                    <a:pt x="0" y="116"/>
                  </a:lnTo>
                  <a:lnTo>
                    <a:pt x="54" y="116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4" y="1033930"/>
            <a:ext cx="2689412" cy="2121647"/>
          </a:xfrm>
        </p:spPr>
        <p:txBody>
          <a:bodyPr anchor="t">
            <a:normAutofit/>
          </a:bodyPr>
          <a:lstStyle>
            <a:lvl1pP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17065" y="1033929"/>
            <a:ext cx="4908681" cy="5143034"/>
          </a:xfrm>
        </p:spPr>
        <p:txBody>
          <a:bodyPr/>
          <a:lstStyle>
            <a:lvl1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6148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3364B0-1398-95CB-9FFB-A3169AD8DF7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80000"/>
                </a:schemeClr>
              </a:gs>
              <a:gs pos="100000">
                <a:schemeClr val="bg1">
                  <a:lumMod val="95000"/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5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A420A5-B4A2-628C-60AD-220AB83BB6BE}"/>
              </a:ext>
            </a:extLst>
          </p:cNvPr>
          <p:cNvSpPr/>
          <p:nvPr/>
        </p:nvSpPr>
        <p:spPr>
          <a:xfrm flipH="1" flipV="1">
            <a:off x="3038475" y="0"/>
            <a:ext cx="6105525" cy="68516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42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28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396605-7FE1-4CCE-46B9-F0310837A5D9}"/>
              </a:ext>
            </a:extLst>
          </p:cNvPr>
          <p:cNvGrpSpPr/>
          <p:nvPr/>
        </p:nvGrpSpPr>
        <p:grpSpPr>
          <a:xfrm>
            <a:off x="8125747" y="388001"/>
            <a:ext cx="374261" cy="747251"/>
            <a:chOff x="-996025" y="-3594310"/>
            <a:chExt cx="1038624" cy="1509550"/>
          </a:xfrm>
          <a:solidFill>
            <a:schemeClr val="bg1"/>
          </a:solidFill>
          <a:effectLst/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F1D74A91-AD66-9F90-CE32-B0FCBFDF6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6025" y="-3581408"/>
              <a:ext cx="516086" cy="735422"/>
            </a:xfrm>
            <a:custGeom>
              <a:avLst/>
              <a:gdLst>
                <a:gd name="T0" fmla="*/ 0 w 80"/>
                <a:gd name="T1" fmla="*/ 114 h 114"/>
                <a:gd name="T2" fmla="*/ 55 w 80"/>
                <a:gd name="T3" fmla="*/ 114 h 114"/>
                <a:gd name="T4" fmla="*/ 80 w 80"/>
                <a:gd name="T5" fmla="*/ 60 h 114"/>
                <a:gd name="T6" fmla="*/ 53 w 80"/>
                <a:gd name="T7" fmla="*/ 0 h 114"/>
                <a:gd name="T8" fmla="*/ 0 w 80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4">
                  <a:moveTo>
                    <a:pt x="0" y="114"/>
                  </a:moveTo>
                  <a:lnTo>
                    <a:pt x="55" y="114"/>
                  </a:lnTo>
                  <a:lnTo>
                    <a:pt x="80" y="60"/>
                  </a:lnTo>
                  <a:lnTo>
                    <a:pt x="53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1586F03E-F558-AA4C-C3D6-8A396256D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67" y="-3594310"/>
              <a:ext cx="690266" cy="748324"/>
            </a:xfrm>
            <a:custGeom>
              <a:avLst/>
              <a:gdLst>
                <a:gd name="T0" fmla="*/ 107 w 107"/>
                <a:gd name="T1" fmla="*/ 116 h 116"/>
                <a:gd name="T2" fmla="*/ 53 w 107"/>
                <a:gd name="T3" fmla="*/ 116 h 116"/>
                <a:gd name="T4" fmla="*/ 0 w 107"/>
                <a:gd name="T5" fmla="*/ 0 h 116"/>
                <a:gd name="T6" fmla="*/ 54 w 107"/>
                <a:gd name="T7" fmla="*/ 0 h 116"/>
                <a:gd name="T8" fmla="*/ 107 w 107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6">
                  <a:moveTo>
                    <a:pt x="107" y="116"/>
                  </a:moveTo>
                  <a:lnTo>
                    <a:pt x="53" y="11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7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B673C0EC-F252-FEED-5707-7387022A6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6025" y="-2833084"/>
              <a:ext cx="516086" cy="735422"/>
            </a:xfrm>
            <a:custGeom>
              <a:avLst/>
              <a:gdLst>
                <a:gd name="T0" fmla="*/ 0 w 80"/>
                <a:gd name="T1" fmla="*/ 0 h 114"/>
                <a:gd name="T2" fmla="*/ 55 w 80"/>
                <a:gd name="T3" fmla="*/ 0 h 114"/>
                <a:gd name="T4" fmla="*/ 80 w 80"/>
                <a:gd name="T5" fmla="*/ 54 h 114"/>
                <a:gd name="T6" fmla="*/ 53 w 80"/>
                <a:gd name="T7" fmla="*/ 114 h 114"/>
                <a:gd name="T8" fmla="*/ 0 w 8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4">
                  <a:moveTo>
                    <a:pt x="0" y="0"/>
                  </a:moveTo>
                  <a:lnTo>
                    <a:pt x="55" y="0"/>
                  </a:lnTo>
                  <a:lnTo>
                    <a:pt x="80" y="54"/>
                  </a:lnTo>
                  <a:lnTo>
                    <a:pt x="53" y="1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58BF8C96-1215-E8CD-8972-F40336055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67" y="-2833084"/>
              <a:ext cx="690266" cy="748324"/>
            </a:xfrm>
            <a:custGeom>
              <a:avLst/>
              <a:gdLst>
                <a:gd name="T0" fmla="*/ 107 w 107"/>
                <a:gd name="T1" fmla="*/ 0 h 116"/>
                <a:gd name="T2" fmla="*/ 53 w 107"/>
                <a:gd name="T3" fmla="*/ 0 h 116"/>
                <a:gd name="T4" fmla="*/ 0 w 107"/>
                <a:gd name="T5" fmla="*/ 116 h 116"/>
                <a:gd name="T6" fmla="*/ 54 w 107"/>
                <a:gd name="T7" fmla="*/ 116 h 116"/>
                <a:gd name="T8" fmla="*/ 107 w 107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6">
                  <a:moveTo>
                    <a:pt x="107" y="0"/>
                  </a:moveTo>
                  <a:lnTo>
                    <a:pt x="53" y="0"/>
                  </a:lnTo>
                  <a:lnTo>
                    <a:pt x="0" y="116"/>
                  </a:lnTo>
                  <a:lnTo>
                    <a:pt x="54" y="116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4" y="1033930"/>
            <a:ext cx="2689412" cy="2121647"/>
          </a:xfrm>
        </p:spPr>
        <p:txBody>
          <a:bodyPr anchor="t">
            <a:normAutofit/>
          </a:bodyPr>
          <a:lstStyle>
            <a:lvl1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17065" y="1033929"/>
            <a:ext cx="4908681" cy="5143034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4156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AFFC5E-352C-5292-713C-8864E9CC701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80000"/>
                </a:schemeClr>
              </a:gs>
              <a:gs pos="100000">
                <a:schemeClr val="bg1">
                  <a:lumMod val="95000"/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5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E794FD-887C-2F8A-7677-DA21EFBBD649}"/>
              </a:ext>
            </a:extLst>
          </p:cNvPr>
          <p:cNvSpPr/>
          <p:nvPr/>
        </p:nvSpPr>
        <p:spPr>
          <a:xfrm flipV="1">
            <a:off x="6091238" y="0"/>
            <a:ext cx="3052762" cy="68516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42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28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48A60C-FAB8-4D22-2AEF-4A003A53C47F}"/>
              </a:ext>
            </a:extLst>
          </p:cNvPr>
          <p:cNvSpPr/>
          <p:nvPr/>
        </p:nvSpPr>
        <p:spPr>
          <a:xfrm flipV="1">
            <a:off x="-15875" y="0"/>
            <a:ext cx="3054350" cy="68516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42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28" dirty="0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893BAD-2FB5-C815-2086-C1ECD1B0FD6A}"/>
              </a:ext>
            </a:extLst>
          </p:cNvPr>
          <p:cNvGrpSpPr/>
          <p:nvPr/>
        </p:nvGrpSpPr>
        <p:grpSpPr>
          <a:xfrm>
            <a:off x="8125747" y="388001"/>
            <a:ext cx="374261" cy="747251"/>
            <a:chOff x="-996025" y="-3594310"/>
            <a:chExt cx="1038624" cy="1509550"/>
          </a:xfrm>
          <a:solidFill>
            <a:schemeClr val="bg1"/>
          </a:solidFill>
          <a:effectLst/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BC645F55-CB51-22DC-AA89-E8B4BF316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6025" y="-3581408"/>
              <a:ext cx="516086" cy="735422"/>
            </a:xfrm>
            <a:custGeom>
              <a:avLst/>
              <a:gdLst>
                <a:gd name="T0" fmla="*/ 0 w 80"/>
                <a:gd name="T1" fmla="*/ 114 h 114"/>
                <a:gd name="T2" fmla="*/ 55 w 80"/>
                <a:gd name="T3" fmla="*/ 114 h 114"/>
                <a:gd name="T4" fmla="*/ 80 w 80"/>
                <a:gd name="T5" fmla="*/ 60 h 114"/>
                <a:gd name="T6" fmla="*/ 53 w 80"/>
                <a:gd name="T7" fmla="*/ 0 h 114"/>
                <a:gd name="T8" fmla="*/ 0 w 80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4">
                  <a:moveTo>
                    <a:pt x="0" y="114"/>
                  </a:moveTo>
                  <a:lnTo>
                    <a:pt x="55" y="114"/>
                  </a:lnTo>
                  <a:lnTo>
                    <a:pt x="80" y="60"/>
                  </a:lnTo>
                  <a:lnTo>
                    <a:pt x="53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BDA30AEC-E7DB-ECDB-2C83-CFC4E993C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67" y="-3594310"/>
              <a:ext cx="690266" cy="748324"/>
            </a:xfrm>
            <a:custGeom>
              <a:avLst/>
              <a:gdLst>
                <a:gd name="T0" fmla="*/ 107 w 107"/>
                <a:gd name="T1" fmla="*/ 116 h 116"/>
                <a:gd name="T2" fmla="*/ 53 w 107"/>
                <a:gd name="T3" fmla="*/ 116 h 116"/>
                <a:gd name="T4" fmla="*/ 0 w 107"/>
                <a:gd name="T5" fmla="*/ 0 h 116"/>
                <a:gd name="T6" fmla="*/ 54 w 107"/>
                <a:gd name="T7" fmla="*/ 0 h 116"/>
                <a:gd name="T8" fmla="*/ 107 w 107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6">
                  <a:moveTo>
                    <a:pt x="107" y="116"/>
                  </a:moveTo>
                  <a:lnTo>
                    <a:pt x="53" y="11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7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A85CC492-E981-6733-4F83-726957D16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6025" y="-2833084"/>
              <a:ext cx="516086" cy="735422"/>
            </a:xfrm>
            <a:custGeom>
              <a:avLst/>
              <a:gdLst>
                <a:gd name="T0" fmla="*/ 0 w 80"/>
                <a:gd name="T1" fmla="*/ 0 h 114"/>
                <a:gd name="T2" fmla="*/ 55 w 80"/>
                <a:gd name="T3" fmla="*/ 0 h 114"/>
                <a:gd name="T4" fmla="*/ 80 w 80"/>
                <a:gd name="T5" fmla="*/ 54 h 114"/>
                <a:gd name="T6" fmla="*/ 53 w 80"/>
                <a:gd name="T7" fmla="*/ 114 h 114"/>
                <a:gd name="T8" fmla="*/ 0 w 8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4">
                  <a:moveTo>
                    <a:pt x="0" y="0"/>
                  </a:moveTo>
                  <a:lnTo>
                    <a:pt x="55" y="0"/>
                  </a:lnTo>
                  <a:lnTo>
                    <a:pt x="80" y="54"/>
                  </a:lnTo>
                  <a:lnTo>
                    <a:pt x="53" y="1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5B4C6530-8983-2F04-643C-B8AD56A8A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67" y="-2833084"/>
              <a:ext cx="690266" cy="748324"/>
            </a:xfrm>
            <a:custGeom>
              <a:avLst/>
              <a:gdLst>
                <a:gd name="T0" fmla="*/ 107 w 107"/>
                <a:gd name="T1" fmla="*/ 0 h 116"/>
                <a:gd name="T2" fmla="*/ 53 w 107"/>
                <a:gd name="T3" fmla="*/ 0 h 116"/>
                <a:gd name="T4" fmla="*/ 0 w 107"/>
                <a:gd name="T5" fmla="*/ 116 h 116"/>
                <a:gd name="T6" fmla="*/ 54 w 107"/>
                <a:gd name="T7" fmla="*/ 116 h 116"/>
                <a:gd name="T8" fmla="*/ 107 w 107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6">
                  <a:moveTo>
                    <a:pt x="107" y="0"/>
                  </a:moveTo>
                  <a:lnTo>
                    <a:pt x="53" y="0"/>
                  </a:lnTo>
                  <a:lnTo>
                    <a:pt x="0" y="116"/>
                  </a:lnTo>
                  <a:lnTo>
                    <a:pt x="54" y="116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4" y="1033930"/>
            <a:ext cx="2689412" cy="2121647"/>
          </a:xfrm>
        </p:spPr>
        <p:txBody>
          <a:bodyPr anchor="t">
            <a:normAutofit/>
          </a:bodyPr>
          <a:lstStyle>
            <a:lvl1pPr algn="r"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17065" y="1033929"/>
            <a:ext cx="2685528" cy="5143034"/>
          </a:xfrm>
        </p:spPr>
        <p:txBody>
          <a:bodyPr/>
          <a:lstStyle>
            <a:lvl1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466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F48C56-A817-51FC-52CF-998D182EDA4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80000"/>
                </a:schemeClr>
              </a:gs>
              <a:gs pos="100000">
                <a:schemeClr val="bg1">
                  <a:lumMod val="95000"/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5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BF2353-B01C-83A8-B2F4-5450A4C7117A}"/>
              </a:ext>
            </a:extLst>
          </p:cNvPr>
          <p:cNvSpPr/>
          <p:nvPr/>
        </p:nvSpPr>
        <p:spPr>
          <a:xfrm flipV="1">
            <a:off x="6086475" y="6350"/>
            <a:ext cx="3052763" cy="68516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42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28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52AEA1-AA82-5B4C-F785-ED4A201911F5}"/>
              </a:ext>
            </a:extLst>
          </p:cNvPr>
          <p:cNvGrpSpPr/>
          <p:nvPr/>
        </p:nvGrpSpPr>
        <p:grpSpPr>
          <a:xfrm>
            <a:off x="8125747" y="388001"/>
            <a:ext cx="374261" cy="747251"/>
            <a:chOff x="-996025" y="-3594310"/>
            <a:chExt cx="1038624" cy="1509550"/>
          </a:xfrm>
          <a:solidFill>
            <a:schemeClr val="bg1"/>
          </a:solidFill>
          <a:effectLst/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6C558795-D238-CF75-377B-E54BBDD11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6025" y="-3581408"/>
              <a:ext cx="516086" cy="735422"/>
            </a:xfrm>
            <a:custGeom>
              <a:avLst/>
              <a:gdLst>
                <a:gd name="T0" fmla="*/ 0 w 80"/>
                <a:gd name="T1" fmla="*/ 114 h 114"/>
                <a:gd name="T2" fmla="*/ 55 w 80"/>
                <a:gd name="T3" fmla="*/ 114 h 114"/>
                <a:gd name="T4" fmla="*/ 80 w 80"/>
                <a:gd name="T5" fmla="*/ 60 h 114"/>
                <a:gd name="T6" fmla="*/ 53 w 80"/>
                <a:gd name="T7" fmla="*/ 0 h 114"/>
                <a:gd name="T8" fmla="*/ 0 w 80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4">
                  <a:moveTo>
                    <a:pt x="0" y="114"/>
                  </a:moveTo>
                  <a:lnTo>
                    <a:pt x="55" y="114"/>
                  </a:lnTo>
                  <a:lnTo>
                    <a:pt x="80" y="60"/>
                  </a:lnTo>
                  <a:lnTo>
                    <a:pt x="53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74031DEF-10E0-228A-4773-D21FFF5DC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67" y="-3594310"/>
              <a:ext cx="690266" cy="748324"/>
            </a:xfrm>
            <a:custGeom>
              <a:avLst/>
              <a:gdLst>
                <a:gd name="T0" fmla="*/ 107 w 107"/>
                <a:gd name="T1" fmla="*/ 116 h 116"/>
                <a:gd name="T2" fmla="*/ 53 w 107"/>
                <a:gd name="T3" fmla="*/ 116 h 116"/>
                <a:gd name="T4" fmla="*/ 0 w 107"/>
                <a:gd name="T5" fmla="*/ 0 h 116"/>
                <a:gd name="T6" fmla="*/ 54 w 107"/>
                <a:gd name="T7" fmla="*/ 0 h 116"/>
                <a:gd name="T8" fmla="*/ 107 w 107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6">
                  <a:moveTo>
                    <a:pt x="107" y="116"/>
                  </a:moveTo>
                  <a:lnTo>
                    <a:pt x="53" y="116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07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5B7D5049-DD6C-C2A1-19FB-255763FE5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6025" y="-2833084"/>
              <a:ext cx="516086" cy="735422"/>
            </a:xfrm>
            <a:custGeom>
              <a:avLst/>
              <a:gdLst>
                <a:gd name="T0" fmla="*/ 0 w 80"/>
                <a:gd name="T1" fmla="*/ 0 h 114"/>
                <a:gd name="T2" fmla="*/ 55 w 80"/>
                <a:gd name="T3" fmla="*/ 0 h 114"/>
                <a:gd name="T4" fmla="*/ 80 w 80"/>
                <a:gd name="T5" fmla="*/ 54 h 114"/>
                <a:gd name="T6" fmla="*/ 53 w 80"/>
                <a:gd name="T7" fmla="*/ 114 h 114"/>
                <a:gd name="T8" fmla="*/ 0 w 8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4">
                  <a:moveTo>
                    <a:pt x="0" y="0"/>
                  </a:moveTo>
                  <a:lnTo>
                    <a:pt x="55" y="0"/>
                  </a:lnTo>
                  <a:lnTo>
                    <a:pt x="80" y="54"/>
                  </a:lnTo>
                  <a:lnTo>
                    <a:pt x="53" y="1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2C7FB6A4-9A6A-AE53-3DEA-557CD365D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7667" y="-2833084"/>
              <a:ext cx="690266" cy="748324"/>
            </a:xfrm>
            <a:custGeom>
              <a:avLst/>
              <a:gdLst>
                <a:gd name="T0" fmla="*/ 107 w 107"/>
                <a:gd name="T1" fmla="*/ 0 h 116"/>
                <a:gd name="T2" fmla="*/ 53 w 107"/>
                <a:gd name="T3" fmla="*/ 0 h 116"/>
                <a:gd name="T4" fmla="*/ 0 w 107"/>
                <a:gd name="T5" fmla="*/ 116 h 116"/>
                <a:gd name="T6" fmla="*/ 54 w 107"/>
                <a:gd name="T7" fmla="*/ 116 h 116"/>
                <a:gd name="T8" fmla="*/ 107 w 107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6">
                  <a:moveTo>
                    <a:pt x="107" y="0"/>
                  </a:moveTo>
                  <a:lnTo>
                    <a:pt x="53" y="0"/>
                  </a:lnTo>
                  <a:lnTo>
                    <a:pt x="0" y="116"/>
                  </a:lnTo>
                  <a:lnTo>
                    <a:pt x="54" y="116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86" y="465875"/>
            <a:ext cx="5638800" cy="860612"/>
          </a:xfrm>
        </p:spPr>
        <p:txBody>
          <a:bodyPr anchor="t">
            <a:normAutofit/>
          </a:bodyPr>
          <a:lstStyle>
            <a:lvl1pPr>
              <a:defRPr sz="2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3486" y="1464235"/>
            <a:ext cx="5638799" cy="5143034"/>
          </a:xfrm>
        </p:spPr>
        <p:txBody>
          <a:bodyPr/>
          <a:lstStyle>
            <a:lvl1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9060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F096A2-0985-E02C-09D8-B449EFEB3DE4}"/>
              </a:ext>
            </a:extLst>
          </p:cNvPr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742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28" dirty="0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E03E67-AC6F-7E92-AD2B-A9F85B26A908}"/>
              </a:ext>
            </a:extLst>
          </p:cNvPr>
          <p:cNvGrpSpPr/>
          <p:nvPr/>
        </p:nvGrpSpPr>
        <p:grpSpPr>
          <a:xfrm>
            <a:off x="4886325" y="-373434"/>
            <a:ext cx="3944272" cy="7882948"/>
            <a:chOff x="2699840" y="-1276567"/>
            <a:chExt cx="282742" cy="411170"/>
          </a:xfrm>
          <a:solidFill>
            <a:schemeClr val="bg1">
              <a:alpha val="10196"/>
            </a:schemeClr>
          </a:solidFill>
        </p:grpSpPr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B86EC4D9-0D37-E7EA-5A2F-B1645E053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840" y="-1272585"/>
              <a:ext cx="139379" cy="199114"/>
            </a:xfrm>
            <a:custGeom>
              <a:avLst/>
              <a:gdLst>
                <a:gd name="T0" fmla="*/ 0 w 140"/>
                <a:gd name="T1" fmla="*/ 200 h 200"/>
                <a:gd name="T2" fmla="*/ 96 w 140"/>
                <a:gd name="T3" fmla="*/ 200 h 200"/>
                <a:gd name="T4" fmla="*/ 140 w 140"/>
                <a:gd name="T5" fmla="*/ 105 h 200"/>
                <a:gd name="T6" fmla="*/ 92 w 140"/>
                <a:gd name="T7" fmla="*/ 0 h 200"/>
                <a:gd name="T8" fmla="*/ 0 w 14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0">
                  <a:moveTo>
                    <a:pt x="0" y="200"/>
                  </a:moveTo>
                  <a:lnTo>
                    <a:pt x="96" y="200"/>
                  </a:lnTo>
                  <a:lnTo>
                    <a:pt x="140" y="105"/>
                  </a:lnTo>
                  <a:lnTo>
                    <a:pt x="92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+mn-lt"/>
              </a:endParaRP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5332F7FA-9FF3-E22F-F0D0-8A005ACE0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19" y="-1276567"/>
              <a:ext cx="188163" cy="203096"/>
            </a:xfrm>
            <a:custGeom>
              <a:avLst/>
              <a:gdLst>
                <a:gd name="T0" fmla="*/ 189 w 189"/>
                <a:gd name="T1" fmla="*/ 204 h 204"/>
                <a:gd name="T2" fmla="*/ 94 w 189"/>
                <a:gd name="T3" fmla="*/ 204 h 204"/>
                <a:gd name="T4" fmla="*/ 0 w 189"/>
                <a:gd name="T5" fmla="*/ 0 h 204"/>
                <a:gd name="T6" fmla="*/ 95 w 189"/>
                <a:gd name="T7" fmla="*/ 0 h 204"/>
                <a:gd name="T8" fmla="*/ 189 w 1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04">
                  <a:moveTo>
                    <a:pt x="189" y="204"/>
                  </a:moveTo>
                  <a:lnTo>
                    <a:pt x="94" y="204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89" y="2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+mn-lt"/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E05C1C24-CB47-BBB4-9583-66F21E936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840" y="-1069489"/>
              <a:ext cx="139379" cy="200110"/>
            </a:xfrm>
            <a:custGeom>
              <a:avLst/>
              <a:gdLst>
                <a:gd name="T0" fmla="*/ 0 w 140"/>
                <a:gd name="T1" fmla="*/ 0 h 201"/>
                <a:gd name="T2" fmla="*/ 96 w 140"/>
                <a:gd name="T3" fmla="*/ 0 h 201"/>
                <a:gd name="T4" fmla="*/ 140 w 140"/>
                <a:gd name="T5" fmla="*/ 96 h 201"/>
                <a:gd name="T6" fmla="*/ 92 w 140"/>
                <a:gd name="T7" fmla="*/ 201 h 201"/>
                <a:gd name="T8" fmla="*/ 0 w 140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1">
                  <a:moveTo>
                    <a:pt x="0" y="0"/>
                  </a:moveTo>
                  <a:lnTo>
                    <a:pt x="96" y="0"/>
                  </a:lnTo>
                  <a:lnTo>
                    <a:pt x="140" y="96"/>
                  </a:lnTo>
                  <a:lnTo>
                    <a:pt x="92" y="2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+mn-lt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913F7800-5DE3-5FF8-4AF5-302BF33E3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19" y="-1069489"/>
              <a:ext cx="188163" cy="204092"/>
            </a:xfrm>
            <a:custGeom>
              <a:avLst/>
              <a:gdLst>
                <a:gd name="T0" fmla="*/ 189 w 189"/>
                <a:gd name="T1" fmla="*/ 0 h 205"/>
                <a:gd name="T2" fmla="*/ 94 w 189"/>
                <a:gd name="T3" fmla="*/ 0 h 205"/>
                <a:gd name="T4" fmla="*/ 0 w 189"/>
                <a:gd name="T5" fmla="*/ 205 h 205"/>
                <a:gd name="T6" fmla="*/ 95 w 189"/>
                <a:gd name="T7" fmla="*/ 205 h 205"/>
                <a:gd name="T8" fmla="*/ 189 w 189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05">
                  <a:moveTo>
                    <a:pt x="189" y="0"/>
                  </a:moveTo>
                  <a:lnTo>
                    <a:pt x="94" y="0"/>
                  </a:lnTo>
                  <a:lnTo>
                    <a:pt x="0" y="205"/>
                  </a:lnTo>
                  <a:lnTo>
                    <a:pt x="95" y="205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latin typeface="+mn-lt"/>
              </a:endParaRPr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367507-CD62-0012-9949-E45E3F6F0C7B}"/>
              </a:ext>
            </a:extLst>
          </p:cNvPr>
          <p:cNvSpPr txBox="1">
            <a:spLocks/>
          </p:cNvSpPr>
          <p:nvPr/>
        </p:nvSpPr>
        <p:spPr>
          <a:xfrm>
            <a:off x="8253413" y="6423025"/>
            <a:ext cx="271462" cy="2444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A52A3A3-7AF8-427C-8975-3001AAE04D88}" type="slidenum">
              <a:rPr lang="en-US" sz="750" smtClean="0">
                <a:solidFill>
                  <a:srgbClr val="FFD966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50" dirty="0">
              <a:solidFill>
                <a:srgbClr val="FFD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8435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1FF9AE7-674C-876B-F0C6-DAC103A8D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EB9E72F-CBBE-DC3F-8BC7-F39C7F655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330592-CA88-9EC5-BA81-44C3B50AA2D2}"/>
              </a:ext>
            </a:extLst>
          </p:cNvPr>
          <p:cNvSpPr txBox="1">
            <a:spLocks/>
          </p:cNvSpPr>
          <p:nvPr/>
        </p:nvSpPr>
        <p:spPr>
          <a:xfrm>
            <a:off x="8253413" y="6423025"/>
            <a:ext cx="271462" cy="2444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AF773F-55FC-4E18-B6F7-5226BA8C62C9}" type="slidenum">
              <a:rPr lang="en-US" sz="75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283461E-6727-735E-253E-864F406FC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A27AA1E-F596-8544-4252-629EBE425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52E2D-5BFE-5B2A-80DF-28A815876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D5DB7E-F1B6-4D0A-8C7A-C958986108DB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5F68C-2775-741B-CFD8-A0605C706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770B9-7063-57A6-8F81-0A4BAD821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D79C12-ADE8-47F6-A1D9-553D3A451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C2762FB-AFB5-0350-358C-40B50F8BE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D534A763-076B-C5C3-46CF-B3996AA47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E8F555-58BE-6B25-1DDF-1EC46BF6A42A}"/>
              </a:ext>
            </a:extLst>
          </p:cNvPr>
          <p:cNvSpPr txBox="1">
            <a:spLocks/>
          </p:cNvSpPr>
          <p:nvPr/>
        </p:nvSpPr>
        <p:spPr>
          <a:xfrm>
            <a:off x="8324850" y="6423025"/>
            <a:ext cx="361950" cy="24447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B248AE-A0C9-4E43-9F8A-6A6B7BBE0304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0ahUKEwiSoprS6J3WAhUn7oMKHZ9xAKAQjRwIBw&amp;url=https%3A%2F%2Fblogs.honeywellsecurity.com%2F2013%2F08%2F3-mistakes%2Fthree-fingers%2F&amp;psig=AFQjCNFvIEha9noLc3MiL0fes0db3vS04Q&amp;ust=1505242825674967" TargetMode="Externa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0ahUKEwiTrMWA4p3WAhWh54MKHRdjAiIQjRwIBw&amp;url=http%3A%2F%2Fwww.cravenswarren.com%2Finsurance%2Fncci-experience-modifiers-important-change-delivery-modifier-information%2Fsubpage443.html&amp;psig=AFQjCNEe5b0FV1723ePj2_GJ0HM4fxC6mA&amp;ust=1505241043595971" TargetMode="Externa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0ahUKEwiFpdGrsqrMAhUkkIMKHc7_CXgQjRwIBw&amp;url=http%3A%2F%2Fwww.clipartbest.com%2Fscales-of-justice-image&amp;bvm=bv.119745492,bs.1,d.amc&amp;psig=AFQjCNHTypB3iX7nw2jHsktCA6S3lKbffw&amp;ust=1461694445655737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rchmil.org/offices/finance/Participants-Indemnity-Plan/Workers-Compensation-Procedures.htm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3585CF2-E088-948F-EBE5-46BAD4CE6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1676400"/>
            <a:ext cx="944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2"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Archdiocese of Milwaukee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Workers Compensation and Management Responsibilities</a:t>
            </a:r>
          </a:p>
        </p:txBody>
      </p:sp>
    </p:spTree>
  </p:cSld>
  <p:clrMapOvr>
    <a:masterClrMapping/>
  </p:clrMapOvr>
  <p:transition spd="slow" advTm="1949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>
            <a:extLst>
              <a:ext uri="{FF2B5EF4-FFF2-40B4-BE49-F238E27FC236}">
                <a16:creationId xmlns:a16="http://schemas.microsoft.com/office/drawing/2014/main" id="{A613ED1C-BC1F-8E2C-AB91-4C1FBD8D5A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1219200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619823" imgH="5083958" progId="MSGraph.Chart.8">
                  <p:embed followColorScheme="full"/>
                </p:oleObj>
              </mc:Choice>
              <mc:Fallback>
                <p:oleObj name="Chart" r:id="rId2" imgW="7619823" imgH="5083958" progId="MSGraph.Chart.8">
                  <p:embed followColorScheme="full"/>
                  <p:pic>
                    <p:nvPicPr>
                      <p:cNvPr id="49154" name="Object 2">
                        <a:extLst>
                          <a:ext uri="{FF2B5EF4-FFF2-40B4-BE49-F238E27FC236}">
                            <a16:creationId xmlns:a16="http://schemas.microsoft.com/office/drawing/2014/main" id="{A613ED1C-BC1F-8E2C-AB91-4C1FBD8D5A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19200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4">
            <a:extLst>
              <a:ext uri="{FF2B5EF4-FFF2-40B4-BE49-F238E27FC236}">
                <a16:creationId xmlns:a16="http://schemas.microsoft.com/office/drawing/2014/main" id="{A1A19964-088D-058D-77B0-93B901FC0C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901825"/>
          <a:ext cx="8610600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8614395" imgH="4182218" progId="Excel.Chart.8">
                  <p:embed/>
                </p:oleObj>
              </mc:Choice>
              <mc:Fallback>
                <p:oleObj name="Chart" r:id="rId4" imgW="8614395" imgH="4182218" progId="Excel.Chart.8">
                  <p:embed/>
                  <p:pic>
                    <p:nvPicPr>
                      <p:cNvPr id="49155" name="Object 4">
                        <a:extLst>
                          <a:ext uri="{FF2B5EF4-FFF2-40B4-BE49-F238E27FC236}">
                            <a16:creationId xmlns:a16="http://schemas.microsoft.com/office/drawing/2014/main" id="{A1A19964-088D-058D-77B0-93B901FC0C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01825"/>
                        <a:ext cx="8610600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Text Box 6">
            <a:extLst>
              <a:ext uri="{FF2B5EF4-FFF2-40B4-BE49-F238E27FC236}">
                <a16:creationId xmlns:a16="http://schemas.microsoft.com/office/drawing/2014/main" id="{53D83997-2ED1-EA64-1D3F-ECB00EA1C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436688"/>
            <a:ext cx="7834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Paid on Claims</a:t>
            </a:r>
          </a:p>
        </p:txBody>
      </p:sp>
      <p:sp>
        <p:nvSpPr>
          <p:cNvPr id="39941" name="Title 7">
            <a:extLst>
              <a:ext uri="{FF2B5EF4-FFF2-40B4-BE49-F238E27FC236}">
                <a16:creationId xmlns:a16="http://schemas.microsoft.com/office/drawing/2014/main" id="{821802DC-D957-4140-9EB3-E6789F31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54000"/>
            <a:ext cx="7886700" cy="9064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+mj-lt"/>
                <a:cs typeface="Calibri" panose="020F0502020204030204" pitchFamily="34" charset="0"/>
              </a:rPr>
              <a:t>Early Reporting Makes Cents!</a:t>
            </a:r>
          </a:p>
        </p:txBody>
      </p:sp>
      <p:sp>
        <p:nvSpPr>
          <p:cNvPr id="49158" name="Text Box 1028">
            <a:extLst>
              <a:ext uri="{FF2B5EF4-FFF2-40B4-BE49-F238E27FC236}">
                <a16:creationId xmlns:a16="http://schemas.microsoft.com/office/drawing/2014/main" id="{9AE78097-1527-1A16-96C1-599C098C3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5562600"/>
            <a:ext cx="7834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Days to Report Claim</a:t>
            </a:r>
          </a:p>
        </p:txBody>
      </p:sp>
    </p:spTree>
  </p:cSld>
  <p:clrMapOvr>
    <a:masterClrMapping/>
  </p:clrMapOvr>
  <p:transition spd="slow" advTm="19492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3306C8B6-11F6-EEE4-CAC1-92692F8C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04800"/>
            <a:ext cx="7886700" cy="906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+mj-lt"/>
                <a:cs typeface="Calibri" panose="020F0502020204030204" pitchFamily="34" charset="0"/>
              </a:rPr>
              <a:t>Archdiocese of Milwaukee </a:t>
            </a:r>
            <a:br>
              <a:rPr lang="en-US" altLang="en-US" dirty="0">
                <a:latin typeface="+mj-lt"/>
              </a:rPr>
            </a:br>
            <a:r>
              <a:rPr lang="en-US" altLang="en-US" sz="2000" dirty="0">
                <a:latin typeface="+mj-lt"/>
              </a:rPr>
              <a:t>Timeliness of Reporting (07/01/2024 – 09/18/2025)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C707E4-7236-A35D-FEC1-A9ABC2903D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D5A6-E0E7-2C30-B747-26902C90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Worker’s Compensation Experience</a:t>
            </a:r>
          </a:p>
        </p:txBody>
      </p:sp>
    </p:spTree>
    <p:extLst>
      <p:ext uri="{BB962C8B-B14F-4D97-AF65-F5344CB8AC3E}">
        <p14:creationId xmlns:p14="http://schemas.microsoft.com/office/powerpoint/2010/main" val="368290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B22CE0-B40B-86F0-B805-4017BCB0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7712"/>
            <a:ext cx="7886700" cy="906650"/>
          </a:xfrm>
        </p:spPr>
        <p:txBody>
          <a:bodyPr/>
          <a:lstStyle/>
          <a:p>
            <a:r>
              <a:rPr lang="en-US" sz="3200" b="1" dirty="0">
                <a:latin typeface="+mj-lt"/>
              </a:rPr>
              <a:t>Archdiocese of Milwaukee</a:t>
            </a:r>
            <a:br>
              <a:rPr lang="en-US" dirty="0">
                <a:latin typeface="+mj-lt"/>
              </a:rPr>
            </a:br>
            <a:r>
              <a:rPr lang="en-US" sz="2000" dirty="0">
                <a:latin typeface="+mj-lt"/>
              </a:rPr>
              <a:t>Claim Frequency and Severity by Policy (07/01/2024 – 09/18/2025)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FC430B-2D06-FE05-762A-75C28F565F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3591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91A99D8-8DB8-6E88-038C-256B79C0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7013"/>
            <a:ext cx="7886700" cy="908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+mj-lt"/>
              </a:rPr>
              <a:t>Archdiocese of Milwaukee </a:t>
            </a:r>
            <a:br>
              <a:rPr lang="en-US" altLang="en-US" b="1" dirty="0">
                <a:latin typeface="+mj-lt"/>
              </a:rPr>
            </a:br>
            <a:r>
              <a:rPr lang="en-US" altLang="en-US" sz="2400" dirty="0">
                <a:latin typeface="+mj-lt"/>
              </a:rPr>
              <a:t>Leading Causes of Loss (07/01/2024 – 09/18/2025)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B0A5289-586E-E3EC-1CDB-64D6102E7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177957"/>
              </p:ext>
            </p:extLst>
          </p:nvPr>
        </p:nvGraphicFramePr>
        <p:xfrm>
          <a:off x="628650" y="1825625"/>
          <a:ext cx="7886700" cy="343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22D141A-ADA6-8539-BFB5-8B522CFAB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95359"/>
              </p:ext>
            </p:extLst>
          </p:nvPr>
        </p:nvGraphicFramePr>
        <p:xfrm>
          <a:off x="1039019" y="5455601"/>
          <a:ext cx="7065962" cy="1139826"/>
        </p:xfrm>
        <a:graphic>
          <a:graphicData uri="http://schemas.openxmlformats.org/drawingml/2006/table">
            <a:tbl>
              <a:tblPr firstRow="1" firstCol="1" bandRow="1"/>
              <a:tblGrid>
                <a:gridCol w="2355095">
                  <a:extLst>
                    <a:ext uri="{9D8B030D-6E8A-4147-A177-3AD203B41FA5}">
                      <a16:colId xmlns:a16="http://schemas.microsoft.com/office/drawing/2014/main" val="1322595170"/>
                    </a:ext>
                  </a:extLst>
                </a:gridCol>
                <a:gridCol w="2355095">
                  <a:extLst>
                    <a:ext uri="{9D8B030D-6E8A-4147-A177-3AD203B41FA5}">
                      <a16:colId xmlns:a16="http://schemas.microsoft.com/office/drawing/2014/main" val="2602184006"/>
                    </a:ext>
                  </a:extLst>
                </a:gridCol>
                <a:gridCol w="2355772">
                  <a:extLst>
                    <a:ext uri="{9D8B030D-6E8A-4147-A177-3AD203B41FA5}">
                      <a16:colId xmlns:a16="http://schemas.microsoft.com/office/drawing/2014/main" val="367090881"/>
                    </a:ext>
                  </a:extLst>
                </a:gridCol>
              </a:tblGrid>
              <a:tr h="18997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Cause of Loss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Number of Claims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Dollars Incurred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357290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Slip/Trip/Fall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$504,926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872672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Manual Material Handling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$67,827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6083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Struck by/Against Object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$317,156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50623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Cut/Puncture/Scrape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$1,951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8526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Combative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$15,984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0370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42DA424-B843-1602-CEDA-4F299F3D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7013"/>
            <a:ext cx="7886700" cy="908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+mj-lt"/>
              </a:rPr>
              <a:t>Archdiocese of Milwaukee</a:t>
            </a:r>
            <a:br>
              <a:rPr lang="en-US" altLang="en-US" b="1" dirty="0">
                <a:latin typeface="+mj-lt"/>
              </a:rPr>
            </a:br>
            <a:r>
              <a:rPr lang="en-US" altLang="en-US" sz="2400" dirty="0">
                <a:latin typeface="+mj-lt"/>
              </a:rPr>
              <a:t>Slip/Trip/Fall Examples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ED5EEB9B-46D8-B82F-7FA1-4F16A79E75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6725" y="1600200"/>
            <a:ext cx="8210550" cy="43513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slipped off the ladder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and landed on desk.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 walking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answering an email on her phone and fell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states-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twisted ankle on stone and fell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into the door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 falling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tripping over a student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 that the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 they were sitting in broke causing them to fall 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states-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tripped and fell on an uneven surface in the parking lot 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fell off ladder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going downstairs, missed step - lost balance and hit head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parked his car got out and slipped on the ice 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Injured worker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slipped and fell in hallway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Coming up a step to get to the choir and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tripped up the step and/or wiring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EE states he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slipped down a grassy incline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C73413D-F3DC-1586-4FB8-95CCBACE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7013"/>
            <a:ext cx="7886700" cy="908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+mj-lt"/>
              </a:rPr>
              <a:t>Archdiocese of Milwaukee</a:t>
            </a:r>
            <a:br>
              <a:rPr lang="en-US" altLang="en-US" b="1" dirty="0">
                <a:latin typeface="+mj-lt"/>
              </a:rPr>
            </a:br>
            <a:r>
              <a:rPr lang="en-US" altLang="en-US" sz="2400" dirty="0">
                <a:latin typeface="+mj-lt"/>
              </a:rPr>
              <a:t>Manual Material Handling Examples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590A03A-044D-C6E8-27B7-B533A24D9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210550" cy="50673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IW states : 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twisted knee 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going upstairs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IW states 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strained his right arm while lifting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Playing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basketball with a student pulled muscle 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on left leg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IW was 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walking up 2 steps by alter and heard a pop 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in his knee.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EE states he was 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lifting heavy equipment 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periodically during his shift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Injured worker states 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knee injured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 strain to groin when 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moving boxes 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in a closet.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 strain to lower back from 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moving furniture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IW was 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lifting salt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into the loader.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IW alleges – 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lifting gravestone 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to move from one area to another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552DF-D3D1-4234-A042-96ABE2CFA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97B5F6D-A87A-2459-E2B2-13898FBA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7013"/>
            <a:ext cx="7886700" cy="908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+mj-lt"/>
              </a:rPr>
              <a:t>Archdiocese of Milwaukee</a:t>
            </a:r>
            <a:br>
              <a:rPr lang="en-US" altLang="en-US" b="1" dirty="0">
                <a:latin typeface="+mj-lt"/>
              </a:rPr>
            </a:br>
            <a:r>
              <a:rPr lang="en-US" altLang="en-US" sz="2400" dirty="0">
                <a:latin typeface="+mj-lt"/>
              </a:rPr>
              <a:t>Struck By/Against Object Injury Examples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30D39815-3174-4290-79C6-2681845EA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210550" cy="50673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accidentally ran into employee 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and knocked her over, EE caught herself with her hands.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 outside with students near door and 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running out of the door ran into the IW 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and fell on the concrete sidewalk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 contusion to R foot from a 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 jumping and landing on her foot.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 kids were kick ball in the classroom and I got 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 in the head with the ball.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 injured to L side of head, he was putting a cable down into a vault, the 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cable swung back and hit his head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 that she was playing soccer with the students when the 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 hit her in the nose 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and broke her glasses.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Injured worker states contusion to right foot. IW moving </a:t>
            </a:r>
            <a:r>
              <a:rPr lang="en-US" altLang="en-US" sz="2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filing cabinet and it fell on her foot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197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0D5E-AF01-4DC3-5C52-91B44BA0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2573"/>
            <a:ext cx="7886700" cy="906650"/>
          </a:xfrm>
        </p:spPr>
        <p:txBody>
          <a:bodyPr/>
          <a:lstStyle/>
          <a:p>
            <a:r>
              <a:rPr lang="en-US" sz="3200" b="1" dirty="0">
                <a:latin typeface="+mj-lt"/>
              </a:rPr>
              <a:t>Archdiocese of Milwaukee</a:t>
            </a:r>
            <a:br>
              <a:rPr lang="en-US" dirty="0">
                <a:latin typeface="+mj-lt"/>
              </a:rPr>
            </a:br>
            <a:r>
              <a:rPr lang="en-US" sz="2200" dirty="0">
                <a:latin typeface="+mj-lt"/>
              </a:rPr>
              <a:t>Claim Activity by Age Demographics (07/01/2024 – 09/18/2025)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C8A03F1-E497-4C8C-9554-4B3940BFC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002704"/>
              </p:ext>
            </p:extLst>
          </p:nvPr>
        </p:nvGraphicFramePr>
        <p:xfrm>
          <a:off x="628650" y="1825625"/>
          <a:ext cx="7886700" cy="366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42035D-1A42-AA0C-436D-1ABF75D0D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32345"/>
              </p:ext>
            </p:extLst>
          </p:nvPr>
        </p:nvGraphicFramePr>
        <p:xfrm>
          <a:off x="1039019" y="5455601"/>
          <a:ext cx="7065962" cy="1139826"/>
        </p:xfrm>
        <a:graphic>
          <a:graphicData uri="http://schemas.openxmlformats.org/drawingml/2006/table">
            <a:tbl>
              <a:tblPr firstRow="1" firstCol="1" bandRow="1"/>
              <a:tblGrid>
                <a:gridCol w="1766237">
                  <a:extLst>
                    <a:ext uri="{9D8B030D-6E8A-4147-A177-3AD203B41FA5}">
                      <a16:colId xmlns:a16="http://schemas.microsoft.com/office/drawing/2014/main" val="1322595170"/>
                    </a:ext>
                  </a:extLst>
                </a:gridCol>
                <a:gridCol w="1766237">
                  <a:extLst>
                    <a:ext uri="{9D8B030D-6E8A-4147-A177-3AD203B41FA5}">
                      <a16:colId xmlns:a16="http://schemas.microsoft.com/office/drawing/2014/main" val="2602184006"/>
                    </a:ext>
                  </a:extLst>
                </a:gridCol>
                <a:gridCol w="1766744">
                  <a:extLst>
                    <a:ext uri="{9D8B030D-6E8A-4147-A177-3AD203B41FA5}">
                      <a16:colId xmlns:a16="http://schemas.microsoft.com/office/drawing/2014/main" val="367090881"/>
                    </a:ext>
                  </a:extLst>
                </a:gridCol>
                <a:gridCol w="1766744">
                  <a:extLst>
                    <a:ext uri="{9D8B030D-6E8A-4147-A177-3AD203B41FA5}">
                      <a16:colId xmlns:a16="http://schemas.microsoft.com/office/drawing/2014/main" val="1194403061"/>
                    </a:ext>
                  </a:extLst>
                </a:gridCol>
              </a:tblGrid>
              <a:tr h="18997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Age Group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Number of Claims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Dollars Incurred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Average Dollars Incurred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357290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60+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$692,817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$19,795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872672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51-60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$101,412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$2,983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6083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41-50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$90,820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$3,949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50623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31-40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$28,745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$1,597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8526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18-30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$31,616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$1,506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03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988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>
            <a:extLst>
              <a:ext uri="{FF2B5EF4-FFF2-40B4-BE49-F238E27FC236}">
                <a16:creationId xmlns:a16="http://schemas.microsoft.com/office/drawing/2014/main" id="{FF4F8AC3-38F2-6EB6-45B5-FEDB88D7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88" y="4095750"/>
            <a:ext cx="6818312" cy="9064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+mj-lt"/>
              </a:rPr>
              <a:t>Worker’s Compensation Insurance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DB47968A-E32D-5D24-7E98-04390DA8F99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782050" y="6423025"/>
            <a:ext cx="3619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D9195AB-4BAC-47A6-AE14-7410F9B09097}" type="slidenum">
              <a:rPr lang="en-US" altLang="en-US" sz="1000">
                <a:solidFill>
                  <a:srgbClr val="861F4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>
              <a:solidFill>
                <a:srgbClr val="861F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241705E-EE45-8A3E-24E1-471146E0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260350"/>
            <a:ext cx="8229600" cy="9350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+mj-lt"/>
              </a:rPr>
              <a:t>Agenda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A56DC8D4-380A-CB54-AD43-0B299D405E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Introduction of United Heartland 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Management responsibilities after a workplace injury</a:t>
            </a:r>
          </a:p>
          <a:p>
            <a:pPr lvl="1" eaLnBrk="1" hangingPunct="1"/>
            <a:r>
              <a:rPr lang="en-US" altLang="en-US" sz="2000" dirty="0">
                <a:latin typeface="Calibri" panose="020F0502020204030204" pitchFamily="34" charset="0"/>
              </a:rPr>
              <a:t>Prompt reporting</a:t>
            </a:r>
          </a:p>
          <a:p>
            <a:pPr lvl="1" eaLnBrk="1" hangingPunct="1"/>
            <a:r>
              <a:rPr lang="en-US" altLang="en-US" sz="2000" dirty="0">
                <a:latin typeface="Calibri" panose="020F0502020204030204" pitchFamily="34" charset="0"/>
              </a:rPr>
              <a:t>Accident investigation</a:t>
            </a:r>
          </a:p>
          <a:p>
            <a:pPr lvl="1" eaLnBrk="1" hangingPunct="1"/>
            <a:r>
              <a:rPr lang="en-US" altLang="en-US" sz="2000" dirty="0">
                <a:latin typeface="Calibri" panose="020F0502020204030204" pitchFamily="34" charset="0"/>
              </a:rPr>
              <a:t>Communication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Worker’s compensation loss trending 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Return to work / Modified duty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Loss prevention measures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E22674-D4D0-4646-A031-B73B7003382E}"/>
              </a:ext>
            </a:extLst>
          </p:cNvPr>
          <p:cNvSpPr/>
          <p:nvPr/>
        </p:nvSpPr>
        <p:spPr>
          <a:xfrm>
            <a:off x="7526338" y="6192838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1B98-8408-1CDC-B4A9-6E533C17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058150" cy="906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Archdiocese of Milwaukee</a:t>
            </a:r>
            <a:br>
              <a:rPr lang="en-US" sz="4000" b="1" dirty="0">
                <a:latin typeface="+mj-lt"/>
              </a:rPr>
            </a:br>
            <a:r>
              <a:rPr lang="en-US" sz="2200" dirty="0">
                <a:latin typeface="+mj-lt"/>
              </a:rPr>
              <a:t>Workers Compensation Premium</a:t>
            </a:r>
          </a:p>
        </p:txBody>
      </p:sp>
      <p:sp>
        <p:nvSpPr>
          <p:cNvPr id="32771" name="Content Placeholder 4">
            <a:extLst>
              <a:ext uri="{FF2B5EF4-FFF2-40B4-BE49-F238E27FC236}">
                <a16:creationId xmlns:a16="http://schemas.microsoft.com/office/drawing/2014/main" id="{E0395ECE-086A-1C43-2BFF-44F865DDF7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597025"/>
            <a:ext cx="8686800" cy="1200150"/>
          </a:xfrm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>
                <a:latin typeface="Calibri" panose="020F0502020204030204" pitchFamily="34" charset="0"/>
              </a:rPr>
              <a:t>How much do we pay for workers compensation insurance premium ?</a:t>
            </a:r>
            <a:endParaRPr lang="en-US" altLang="en-US" sz="4000" b="1">
              <a:latin typeface="Calibri" panose="020F050202020403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530C97E2-6DBF-B4F5-0492-04F0D23B68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423025"/>
            <a:ext cx="3810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E5BCDF-65AF-4BCE-81C1-7D9621940AD8}" type="slidenum">
              <a:rPr lang="en-US" altLang="en-US" sz="1000">
                <a:solidFill>
                  <a:srgbClr val="1499B9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>
              <a:solidFill>
                <a:srgbClr val="1499B9"/>
              </a:solidFill>
              <a:latin typeface="Calibri" panose="020F0502020204030204" pitchFamily="34" charset="0"/>
            </a:endParaRPr>
          </a:p>
        </p:txBody>
      </p:sp>
      <p:sp>
        <p:nvSpPr>
          <p:cNvPr id="32773" name="TextBox 5">
            <a:extLst>
              <a:ext uri="{FF2B5EF4-FFF2-40B4-BE49-F238E27FC236}">
                <a16:creationId xmlns:a16="http://schemas.microsoft.com/office/drawing/2014/main" id="{0034BAA1-1C3C-D7BD-D828-93EC077D9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576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alibri" panose="020F0502020204030204" pitchFamily="34" charset="0"/>
              </a:rPr>
              <a:t>A)	$250,000</a:t>
            </a:r>
          </a:p>
        </p:txBody>
      </p:sp>
      <p:sp>
        <p:nvSpPr>
          <p:cNvPr id="32774" name="TextBox 6">
            <a:extLst>
              <a:ext uri="{FF2B5EF4-FFF2-40B4-BE49-F238E27FC236}">
                <a16:creationId xmlns:a16="http://schemas.microsoft.com/office/drawing/2014/main" id="{C64421A3-0BAC-E8D6-85CA-6110FA05F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48200"/>
            <a:ext cx="335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alibri" panose="020F0502020204030204" pitchFamily="34" charset="0"/>
              </a:rPr>
              <a:t>C)	$1,000,000</a:t>
            </a:r>
          </a:p>
        </p:txBody>
      </p:sp>
      <p:sp>
        <p:nvSpPr>
          <p:cNvPr id="32775" name="TextBox 7">
            <a:extLst>
              <a:ext uri="{FF2B5EF4-FFF2-40B4-BE49-F238E27FC236}">
                <a16:creationId xmlns:a16="http://schemas.microsoft.com/office/drawing/2014/main" id="{E50FF497-B6C2-10A7-5EC6-954B70A75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687763"/>
            <a:ext cx="335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alibri" panose="020F0502020204030204" pitchFamily="34" charset="0"/>
              </a:rPr>
              <a:t>B)	$500,000</a:t>
            </a:r>
          </a:p>
        </p:txBody>
      </p:sp>
      <p:sp>
        <p:nvSpPr>
          <p:cNvPr id="32776" name="TextBox 8">
            <a:extLst>
              <a:ext uri="{FF2B5EF4-FFF2-40B4-BE49-F238E27FC236}">
                <a16:creationId xmlns:a16="http://schemas.microsoft.com/office/drawing/2014/main" id="{1AF279C9-7E8E-8F2D-6AD5-999BCD69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6482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alibri" panose="020F0502020204030204" pitchFamily="34" charset="0"/>
              </a:rPr>
              <a:t>D)	$2,000,000</a:t>
            </a: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BA655DBF-E58E-C337-72C9-257C8ABB9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368800"/>
            <a:ext cx="3505200" cy="1143000"/>
          </a:xfrm>
          <a:prstGeom prst="ellips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B01AD-1A0A-F79A-932B-10B059A89B2B}"/>
              </a:ext>
            </a:extLst>
          </p:cNvPr>
          <p:cNvSpPr/>
          <p:nvPr/>
        </p:nvSpPr>
        <p:spPr>
          <a:xfrm>
            <a:off x="7526338" y="6192838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DDD9528-7328-8E32-FCB5-4D99F0AF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+mj-lt"/>
              </a:rPr>
              <a:t>Workers Compensation</a:t>
            </a:r>
            <a:br>
              <a:rPr lang="en-US" altLang="en-US" sz="4000" dirty="0">
                <a:latin typeface="+mj-lt"/>
              </a:rPr>
            </a:br>
            <a:r>
              <a:rPr lang="en-US" altLang="en-US" sz="2000" dirty="0">
                <a:latin typeface="+mj-lt"/>
              </a:rPr>
              <a:t>How is this premium determined?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53F95547-27A1-4EA7-2119-53FBD02D7B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717675"/>
            <a:ext cx="5638800" cy="4378325"/>
          </a:xfrm>
        </p:spPr>
        <p:txBody>
          <a:bodyPr rtlCol="0">
            <a:normAutofit/>
          </a:bodyPr>
          <a:lstStyle/>
          <a:p>
            <a:pPr marL="571500" indent="-5715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latin typeface="Calibri" pitchFamily="34" charset="0"/>
              </a:rPr>
              <a:t>Three Determinants:</a:t>
            </a:r>
          </a:p>
          <a:p>
            <a:pPr marL="839788" lvl="1" indent="-495300" eaLnBrk="1" fontAlgn="auto" hangingPunct="1">
              <a:spcAft>
                <a:spcPts val="0"/>
              </a:spcAft>
              <a:buFont typeface="Wingdings" pitchFamily="2" charset="2"/>
              <a:buAutoNum type="arabicParenR"/>
              <a:defRPr/>
            </a:pPr>
            <a:endParaRPr lang="en-US" sz="1400" b="1" dirty="0">
              <a:latin typeface="Calibri" pitchFamily="34" charset="0"/>
            </a:endParaRPr>
          </a:p>
          <a:p>
            <a:pPr marL="839788" lvl="1" indent="-495300" eaLnBrk="1" fontAlgn="auto" hangingPunct="1">
              <a:spcAft>
                <a:spcPts val="0"/>
              </a:spcAft>
              <a:buFont typeface="Wingdings" pitchFamily="2" charset="2"/>
              <a:buAutoNum type="arabicParenR"/>
              <a:defRPr/>
            </a:pPr>
            <a:r>
              <a:rPr lang="en-US" sz="2800" dirty="0">
                <a:latin typeface="Calibri" pitchFamily="34" charset="0"/>
              </a:rPr>
              <a:t>How hazardous the jobs are in your industry (rates)</a:t>
            </a:r>
          </a:p>
          <a:p>
            <a:pPr marL="839788" lvl="1" indent="-495300" eaLnBrk="1" fontAlgn="auto" hangingPunct="1">
              <a:spcAft>
                <a:spcPts val="0"/>
              </a:spcAft>
              <a:buFont typeface="Wingdings" pitchFamily="2" charset="2"/>
              <a:buAutoNum type="arabicParenR"/>
              <a:defRPr/>
            </a:pPr>
            <a:endParaRPr lang="en-US" sz="1400" dirty="0">
              <a:latin typeface="Calibri" pitchFamily="34" charset="0"/>
            </a:endParaRPr>
          </a:p>
          <a:p>
            <a:pPr marL="839788" lvl="1" indent="-495300" eaLnBrk="1" fontAlgn="auto" hangingPunct="1">
              <a:spcAft>
                <a:spcPts val="0"/>
              </a:spcAft>
              <a:buFont typeface="Wingdings" pitchFamily="2" charset="2"/>
              <a:buAutoNum type="arabicParenR"/>
              <a:defRPr/>
            </a:pPr>
            <a:r>
              <a:rPr lang="en-US" sz="2800" dirty="0">
                <a:latin typeface="Calibri" pitchFamily="34" charset="0"/>
              </a:rPr>
              <a:t>Payroll figures</a:t>
            </a:r>
          </a:p>
          <a:p>
            <a:pPr marL="839788" lvl="1" indent="-495300" eaLnBrk="1" fontAlgn="auto" hangingPunct="1">
              <a:spcAft>
                <a:spcPts val="0"/>
              </a:spcAft>
              <a:buFont typeface="Wingdings" pitchFamily="2" charset="2"/>
              <a:buAutoNum type="arabicParenR"/>
              <a:defRPr/>
            </a:pPr>
            <a:endParaRPr lang="en-US" sz="1400" dirty="0">
              <a:latin typeface="Calibri" pitchFamily="34" charset="0"/>
            </a:endParaRPr>
          </a:p>
          <a:p>
            <a:pPr marL="839788" lvl="1" indent="-495300" eaLnBrk="1" fontAlgn="auto" hangingPunct="1">
              <a:spcAft>
                <a:spcPts val="0"/>
              </a:spcAft>
              <a:buFont typeface="Wingdings" pitchFamily="2" charset="2"/>
              <a:buAutoNum type="arabicParenR"/>
              <a:defRPr/>
            </a:pPr>
            <a:r>
              <a:rPr lang="en-US" sz="2800" dirty="0">
                <a:latin typeface="Calibri" pitchFamily="34" charset="0"/>
              </a:rPr>
              <a:t>Past loss experience (Experience Modification Rate)</a:t>
            </a:r>
          </a:p>
          <a:p>
            <a:pPr marL="839788" lvl="1" indent="-4953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pic>
        <p:nvPicPr>
          <p:cNvPr id="33796" name="Picture 2" descr="Image result for three">
            <a:hlinkClick r:id="rId2"/>
            <a:extLst>
              <a:ext uri="{FF2B5EF4-FFF2-40B4-BE49-F238E27FC236}">
                <a16:creationId xmlns:a16="http://schemas.microsoft.com/office/drawing/2014/main" id="{E6E078D3-6B12-7112-85B5-085C0C99B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3"/>
          <a:stretch>
            <a:fillRect/>
          </a:stretch>
        </p:blipFill>
        <p:spPr bwMode="auto">
          <a:xfrm>
            <a:off x="6400800" y="1554163"/>
            <a:ext cx="274320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6AABBA8-E46D-7BB9-0933-9D8D8FA1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" y="212725"/>
            <a:ext cx="7886700" cy="908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latin typeface="+mj-lt"/>
              </a:rPr>
              <a:t>How hazardous the jobs are within your industry?</a:t>
            </a:r>
            <a:endParaRPr lang="en-US" altLang="en-US" sz="3200" dirty="0">
              <a:latin typeface="+mj-l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E191C41-F3DE-A333-2963-D423CD111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390" y="2747169"/>
            <a:ext cx="4076700" cy="274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20" name="Text Box 8">
            <a:extLst>
              <a:ext uri="{FF2B5EF4-FFF2-40B4-BE49-F238E27FC236}">
                <a16:creationId xmlns:a16="http://schemas.microsoft.com/office/drawing/2014/main" id="{29F1BB7E-15C1-1B14-1E3F-95CEFA4AC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657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Vs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pic>
        <p:nvPicPr>
          <p:cNvPr id="7" name="Picture 10" descr="Neck position 3">
            <a:extLst>
              <a:ext uri="{FF2B5EF4-FFF2-40B4-BE49-F238E27FC236}">
                <a16:creationId xmlns:a16="http://schemas.microsoft.com/office/drawing/2014/main" id="{6F59C107-38A8-5214-B0D3-43EFEBE20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752600"/>
            <a:ext cx="3894138" cy="274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0A693-D128-EC11-783F-F97C51ED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7488"/>
            <a:ext cx="7886700" cy="9064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atin typeface="+mj-lt"/>
                <a:cs typeface="Calibri" panose="020F0502020204030204" pitchFamily="34" charset="0"/>
              </a:rPr>
              <a:t>Experience Modification Rate</a:t>
            </a:r>
            <a:r>
              <a:rPr lang="en-US" sz="4000" dirty="0">
                <a:latin typeface="+mj-lt"/>
                <a:cs typeface="Calibri" panose="020F0502020204030204" pitchFamily="34" charset="0"/>
              </a:rPr>
              <a:t> </a:t>
            </a:r>
            <a:br>
              <a:rPr lang="en-US" sz="4000" dirty="0">
                <a:latin typeface="+mj-lt"/>
                <a:cs typeface="Calibri" panose="020F0502020204030204" pitchFamily="34" charset="0"/>
              </a:rPr>
            </a:br>
            <a:r>
              <a:rPr lang="en-US" sz="2200" dirty="0">
                <a:latin typeface="+mj-lt"/>
              </a:rPr>
              <a:t>What is it?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EF4BFD06-5021-B09F-7DE4-ED8A7A8036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534400" cy="4800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5D1830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altLang="en-US" sz="2800">
                <a:latin typeface="Calibri" panose="020F0502020204030204" pitchFamily="34" charset="0"/>
              </a:rPr>
              <a:t>Indication of how an organization has performed compared to like industries over the last three years</a:t>
            </a:r>
          </a:p>
          <a:p>
            <a:pPr eaLnBrk="1" hangingPunct="1">
              <a:spcBef>
                <a:spcPct val="0"/>
              </a:spcBef>
              <a:buClr>
                <a:srgbClr val="5D1830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altLang="en-US" sz="2800">
                <a:latin typeface="Calibri" panose="020F0502020204030204" pitchFamily="34" charset="0"/>
              </a:rPr>
              <a:t>Goal – be less than 1.00 (credit modifier)</a:t>
            </a:r>
          </a:p>
          <a:p>
            <a:pPr eaLnBrk="1" hangingPunct="1">
              <a:spcBef>
                <a:spcPct val="0"/>
              </a:spcBef>
              <a:buClr>
                <a:srgbClr val="5D1830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altLang="en-US" sz="2800">
                <a:latin typeface="Calibri" panose="020F0502020204030204" pitchFamily="34" charset="0"/>
              </a:rPr>
              <a:t>Uses 3 years of past history</a:t>
            </a:r>
          </a:p>
          <a:p>
            <a:pPr eaLnBrk="1" hangingPunct="1">
              <a:spcBef>
                <a:spcPct val="0"/>
              </a:spcBef>
              <a:buClr>
                <a:srgbClr val="5D1830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 sz="5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5D1830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altLang="en-US" sz="2400">
                <a:latin typeface="Calibri" panose="020F0502020204030204" pitchFamily="34" charset="0"/>
              </a:rPr>
              <a:t>Takes 3 years to do/undo</a:t>
            </a:r>
          </a:p>
          <a:p>
            <a:pPr lvl="1" eaLnBrk="1" hangingPunct="1">
              <a:spcBef>
                <a:spcPct val="0"/>
              </a:spcBef>
              <a:buClr>
                <a:srgbClr val="5D1830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altLang="en-US" sz="2400">
                <a:latin typeface="Calibri" panose="020F0502020204030204" pitchFamily="34" charset="0"/>
              </a:rPr>
              <a:t>Primary goal is to control</a:t>
            </a:r>
          </a:p>
          <a:p>
            <a:pPr marL="1085850" lvl="2" indent="-342900" eaLnBrk="1" hangingPunct="1">
              <a:spcBef>
                <a:spcPct val="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</a:rPr>
              <a:t>As an employee, you’re unable to control the rates.</a:t>
            </a:r>
          </a:p>
          <a:p>
            <a:pPr marL="1085850" lvl="2" indent="-342900" eaLnBrk="1" hangingPunct="1">
              <a:spcBef>
                <a:spcPct val="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</a:rPr>
              <a:t>You’re unable to control the numbers of employees working for the organization (payroll).</a:t>
            </a:r>
          </a:p>
          <a:p>
            <a:pPr eaLnBrk="1" hangingPunct="1"/>
            <a:endParaRPr lang="en-US" altLang="en-US">
              <a:solidFill>
                <a:srgbClr val="861F41"/>
              </a:solidFill>
              <a:latin typeface="Calibri" panose="020F0502020204030204" pitchFamily="34" charset="0"/>
            </a:endParaRPr>
          </a:p>
        </p:txBody>
      </p:sp>
      <p:pic>
        <p:nvPicPr>
          <p:cNvPr id="35844" name="Picture 2" descr="Image result for NCCI">
            <a:hlinkClick r:id="rId2"/>
            <a:extLst>
              <a:ext uri="{FF2B5EF4-FFF2-40B4-BE49-F238E27FC236}">
                <a16:creationId xmlns:a16="http://schemas.microsoft.com/office/drawing/2014/main" id="{0C56F2D4-59E2-E0C7-0C79-02EDDC74E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49813"/>
            <a:ext cx="2238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://www.clipartbest.com/cliparts/McL/pyE/McLpyEXca.jpeg">
            <a:hlinkClick r:id="rId2"/>
            <a:extLst>
              <a:ext uri="{FF2B5EF4-FFF2-40B4-BE49-F238E27FC236}">
                <a16:creationId xmlns:a16="http://schemas.microsoft.com/office/drawing/2014/main" id="{8DEAFA76-0F74-A67D-83E9-142F0F61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41148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>
            <a:extLst>
              <a:ext uri="{FF2B5EF4-FFF2-40B4-BE49-F238E27FC236}">
                <a16:creationId xmlns:a16="http://schemas.microsoft.com/office/drawing/2014/main" id="{131D2A14-B168-0271-A916-6D2B35F67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84163"/>
            <a:ext cx="7886700" cy="9080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</a:rPr>
              <a:t>Experience Modification System</a:t>
            </a:r>
          </a:p>
        </p:txBody>
      </p:sp>
      <p:sp>
        <p:nvSpPr>
          <p:cNvPr id="27653" name="Rectangle 8">
            <a:extLst>
              <a:ext uri="{FF2B5EF4-FFF2-40B4-BE49-F238E27FC236}">
                <a16:creationId xmlns:a16="http://schemas.microsoft.com/office/drawing/2014/main" id="{C0B76B2E-9FFE-D9B5-12A6-2E02F2586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775" y="1652588"/>
            <a:ext cx="4572000" cy="4770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An employer’s actual experience modification is determined based on how WC claims compare to expected  claim costs.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Expected claim costs are based on your  anticipated payroll and the historic loss rate for all  employers in a given class.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 An experience modification is a percentage which your current workers’ compensation premium is modified up or down, based on your “experience.”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000" dirty="0">
              <a:solidFill>
                <a:schemeClr val="tx1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E34ABE4B-DC73-22F1-C9C1-449D6B3F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017963"/>
            <a:ext cx="1600200" cy="782637"/>
          </a:xfrm>
          <a:prstGeom prst="roundRect">
            <a:avLst/>
          </a:prstGeom>
          <a:solidFill>
            <a:schemeClr val="bg1">
              <a:lumMod val="50000"/>
              <a:alpha val="74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ahoma" pitchFamily="34" charset="0"/>
              </a:rPr>
              <a:t>Actual Losses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606A122-16F2-8D69-A701-5D2E65E38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79763"/>
            <a:ext cx="1600200" cy="782637"/>
          </a:xfrm>
          <a:prstGeom prst="roundRect">
            <a:avLst/>
          </a:prstGeom>
          <a:solidFill>
            <a:schemeClr val="bg1">
              <a:lumMod val="50000"/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ahoma" pitchFamily="34" charset="0"/>
              </a:rPr>
              <a:t>Expected Losses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6EBC-011B-6ACD-ED69-833FBFEF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712"/>
            <a:ext cx="7886700" cy="906650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Archdiocese of Milwaukee</a:t>
            </a:r>
            <a:br>
              <a:rPr lang="en-US" dirty="0">
                <a:latin typeface="+mj-lt"/>
              </a:rPr>
            </a:br>
            <a:r>
              <a:rPr lang="en-US" sz="2000" dirty="0">
                <a:latin typeface="+mj-lt"/>
              </a:rPr>
              <a:t>Actual versus Expected Results – 2025 Policy Period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7ED4604-169D-EC48-E8F9-C5E911036D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365420"/>
              </p:ext>
            </p:extLst>
          </p:nvPr>
        </p:nvGraphicFramePr>
        <p:xfrm>
          <a:off x="628650" y="1825625"/>
          <a:ext cx="7886700" cy="404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D32E3B80-6BA8-4063-736A-DCCFFE5EADC9}"/>
              </a:ext>
            </a:extLst>
          </p:cNvPr>
          <p:cNvSpPr/>
          <p:nvPr/>
        </p:nvSpPr>
        <p:spPr>
          <a:xfrm>
            <a:off x="1543050" y="5958315"/>
            <a:ext cx="6057900" cy="6104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074F1-47B2-D345-1D59-8FFE9CF82293}"/>
              </a:ext>
            </a:extLst>
          </p:cNvPr>
          <p:cNvSpPr txBox="1"/>
          <p:nvPr/>
        </p:nvSpPr>
        <p:spPr>
          <a:xfrm>
            <a:off x="1981200" y="6001949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Archdiocese of Milwaukee:  1.46</a:t>
            </a:r>
          </a:p>
        </p:txBody>
      </p:sp>
    </p:spTree>
    <p:extLst>
      <p:ext uri="{BB962C8B-B14F-4D97-AF65-F5344CB8AC3E}">
        <p14:creationId xmlns:p14="http://schemas.microsoft.com/office/powerpoint/2010/main" val="98959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7A0D219-1B69-F15D-835B-B95FADE5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7013"/>
            <a:ext cx="7886700" cy="908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+mj-lt"/>
              </a:rPr>
              <a:t>Indemnity Claim Impact on the EMR</a:t>
            </a:r>
            <a:r>
              <a:rPr lang="en-US" altLang="en-US" b="1" dirty="0"/>
              <a:t>	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4316ABE0-22E4-4979-EB2E-2606719EF0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Indemnity claims (lost time or permanent disability) go into the formula at 100% of the claim value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Medical only claims are reduced by 70%!</a:t>
            </a:r>
          </a:p>
          <a:p>
            <a:pPr eaLnBrk="1" hangingPunct="1"/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Modified duty/return to work efforts are second only to loss prevention in trying to control the cost of worker’s compensation premiums.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7">
            <a:extLst>
              <a:ext uri="{FF2B5EF4-FFF2-40B4-BE49-F238E27FC236}">
                <a16:creationId xmlns:a16="http://schemas.microsoft.com/office/drawing/2014/main" id="{115DF16A-66F3-68D8-FCCD-67687B77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227013"/>
            <a:ext cx="7886700" cy="908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+mj-lt"/>
              </a:rPr>
              <a:t>Archdiocese of Milwaukee</a:t>
            </a:r>
            <a:br>
              <a:rPr lang="en-US" altLang="en-US" dirty="0">
                <a:latin typeface="+mj-lt"/>
              </a:rPr>
            </a:br>
            <a:r>
              <a:rPr lang="en-US" altLang="en-US" sz="2000" dirty="0">
                <a:latin typeface="+mj-lt"/>
              </a:rPr>
              <a:t>Losses by Claim Type (07/01/2024 – 09/18/2025)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8038FFA-E2FF-A43A-C95F-E9C5E0848B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BD99551-44A8-E28A-B095-E087A64E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7013"/>
            <a:ext cx="7886700" cy="908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+mj-lt"/>
              </a:rPr>
              <a:t>Return to Work / Modified Duty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5295-2610-7B96-317B-AF7EF4EF0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17663"/>
            <a:ext cx="8534400" cy="4805362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latin typeface="+mn-lt"/>
                <a:cs typeface="Calibri" panose="020F0502020204030204" pitchFamily="34" charset="0"/>
              </a:rPr>
              <a:t>Financial Advantages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Calibri" panose="020F0502020204030204" pitchFamily="34" charset="0"/>
              </a:rPr>
              <a:t>Modified duty is second only to not having injuries in reducing long-term insurance costs. It is the quickest way to return an employee to full earning capacity.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Calibri" panose="020F0502020204030204" pitchFamily="34" charset="0"/>
              </a:rPr>
              <a:t>Studies have proven that modified duty reduces extended medical costs, primarily because it is often therapeutic and speeds recovery.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Calibri" panose="020F0502020204030204" pitchFamily="34" charset="0"/>
              </a:rPr>
              <a:t>The program allows the employer and insurer to establish communications with the medical community and helps avoid extended or weak treatment plans that cost you money.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Calibri" panose="020F0502020204030204" pitchFamily="34" charset="0"/>
              </a:rPr>
              <a:t>Court rulings have shown that effective and well-defined policies avoid legal confrontations and associated legal fees.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 dirty="0">
              <a:latin typeface="+mn-lt"/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latin typeface="+mn-lt"/>
                <a:cs typeface="Calibri" panose="020F0502020204030204" pitchFamily="34" charset="0"/>
              </a:rPr>
              <a:t>Personnel Advantages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Calibri" panose="020F0502020204030204" pitchFamily="34" charset="0"/>
              </a:rPr>
              <a:t>An injured employee’s desire to return to work is directly proportional to the length of time away from work.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Calibri" panose="020F0502020204030204" pitchFamily="34" charset="0"/>
              </a:rPr>
              <a:t>Employees can be utilized to do jobs/tasks that need to be done, but which may not be of immediate priority.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Calibri" panose="020F0502020204030204" pitchFamily="34" charset="0"/>
              </a:rPr>
              <a:t>It keeps an employee on his or her “biological work clock”.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Calibri" panose="020F0502020204030204" pitchFamily="34" charset="0"/>
              </a:rPr>
              <a:t>Modified duty prevents employees from becoming dependent on a disability system.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Calibri" panose="020F0502020204030204" pitchFamily="34" charset="0"/>
              </a:rPr>
              <a:t>It prevents employees from using the workers compensation system as a vacation supplement.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Calibri" panose="020F0502020204030204" pitchFamily="34" charset="0"/>
              </a:rPr>
              <a:t>It ensures that employees and employers stay in visual and verbal contact. Loss of contact means loss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>
            <a:extLst>
              <a:ext uri="{FF2B5EF4-FFF2-40B4-BE49-F238E27FC236}">
                <a16:creationId xmlns:a16="http://schemas.microsoft.com/office/drawing/2014/main" id="{59D506D4-E2D9-A5EE-4B05-C58E3E9C4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88" y="4095750"/>
            <a:ext cx="6818312" cy="9064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n-lt"/>
              </a:rPr>
              <a:t>Loss Prevention</a:t>
            </a: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FEFA8A80-E797-8FA2-49BF-F5682931028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782050" y="6423025"/>
            <a:ext cx="3619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64127B3-64B5-4E93-8D3D-C5140EC1CCB1}" type="slidenum">
              <a:rPr lang="en-US" altLang="en-US" sz="1000">
                <a:solidFill>
                  <a:srgbClr val="861F4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>
              <a:solidFill>
                <a:srgbClr val="861F4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B666C0A-70A1-781E-273A-AF4EDB9B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7886700" cy="906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+mj-lt"/>
              </a:rPr>
              <a:t>United Heartland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54134-D21C-46C1-E549-5A0FD8A2FE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Worker’s compensation carrier since 07/01/2024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Key Contacts</a:t>
            </a:r>
          </a:p>
          <a:p>
            <a:pPr lvl="1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Cristin Fieber – Senior Claim Representative </a:t>
            </a:r>
          </a:p>
          <a:p>
            <a:pPr lvl="1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Denise Ferris – Claim Representative</a:t>
            </a:r>
          </a:p>
          <a:p>
            <a:pPr lvl="1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Tara Junkans – Senior Client Relations Consultant</a:t>
            </a:r>
          </a:p>
          <a:p>
            <a:pPr lvl="1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Dan Follmer – Senior Loss Control Specialist</a:t>
            </a:r>
          </a:p>
          <a:p>
            <a:pPr marL="0" indent="0" eaLnBrk="1" hangingPunct="1"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>
            <a:extLst>
              <a:ext uri="{FF2B5EF4-FFF2-40B4-BE49-F238E27FC236}">
                <a16:creationId xmlns:a16="http://schemas.microsoft.com/office/drawing/2014/main" id="{0D91E940-1A13-EF2B-85A9-696A4166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6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+mj-lt"/>
              </a:rPr>
              <a:t>Loss Prevention - Slips/Trips/Falls</a:t>
            </a:r>
          </a:p>
        </p:txBody>
      </p:sp>
      <p:sp>
        <p:nvSpPr>
          <p:cNvPr id="44035" name="Content Placeholder 5">
            <a:extLst>
              <a:ext uri="{FF2B5EF4-FFF2-40B4-BE49-F238E27FC236}">
                <a16:creationId xmlns:a16="http://schemas.microsoft.com/office/drawing/2014/main" id="{32DB0A6E-6E1B-3EDB-2DEB-D5079FAE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22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+mn-lt"/>
                <a:cs typeface="Calibri" panose="020F0502020204030204" pitchFamily="34" charset="0"/>
              </a:rPr>
              <a:t>Loss Prevention: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latin typeface="+mn-lt"/>
                <a:cs typeface="Calibri" panose="020F0502020204030204" pitchFamily="34" charset="0"/>
              </a:rPr>
              <a:t>Choose the correct footwear for the situation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latin typeface="+mn-lt"/>
                <a:cs typeface="Calibri" panose="020F0502020204030204" pitchFamily="34" charset="0"/>
              </a:rPr>
              <a:t>Avoid distractions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latin typeface="+mn-lt"/>
                <a:cs typeface="Calibri" panose="020F0502020204030204" pitchFamily="34" charset="0"/>
              </a:rPr>
              <a:t>Minimize how much you carry; use carts or rolling bags for those who need carry things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latin typeface="+mn-lt"/>
                <a:cs typeface="Calibri" panose="020F0502020204030204" pitchFamily="34" charset="0"/>
              </a:rPr>
              <a:t>Choosing the correct route (don’t take shortcuts)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latin typeface="+mn-lt"/>
                <a:cs typeface="Calibri" panose="020F0502020204030204" pitchFamily="34" charset="0"/>
              </a:rPr>
              <a:t>3 points of contact when entering/exiting a vehicle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latin typeface="+mn-lt"/>
                <a:cs typeface="Calibri" panose="020F0502020204030204" pitchFamily="34" charset="0"/>
              </a:rPr>
              <a:t>Choose the correct ladder for the job when working at elevation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latin typeface="+mn-lt"/>
                <a:cs typeface="Calibri" panose="020F0502020204030204" pitchFamily="34" charset="0"/>
              </a:rPr>
              <a:t>Walk like a penguin during winter weather conditions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1600" dirty="0">
                <a:latin typeface="+mn-lt"/>
                <a:cs typeface="Calibri" panose="020F0502020204030204" pitchFamily="34" charset="0"/>
              </a:rPr>
              <a:t>Alert others of potential hazards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0B27-0D6B-7409-CE17-14C9E8B9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7886700" cy="90665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Loss Prevention – Material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C39F1-D6AB-BDBF-880D-350A7FBA0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Know your limitations</a:t>
            </a:r>
          </a:p>
          <a:p>
            <a:r>
              <a:rPr lang="en-US" sz="2400" dirty="0">
                <a:latin typeface="+mn-lt"/>
              </a:rPr>
              <a:t>Ask for help where needed</a:t>
            </a:r>
          </a:p>
          <a:p>
            <a:r>
              <a:rPr lang="en-US" sz="2400" dirty="0">
                <a:latin typeface="+mn-lt"/>
              </a:rPr>
              <a:t>Use the correct tools for the job</a:t>
            </a: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4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CE03E191-E0A9-6215-9489-4DD27C9F5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7712"/>
            <a:ext cx="7886700" cy="906650"/>
          </a:xfrm>
        </p:spPr>
        <p:txBody>
          <a:bodyPr/>
          <a:lstStyle/>
          <a:p>
            <a:r>
              <a:rPr lang="en-US" altLang="en-US" dirty="0">
                <a:latin typeface="+mj-lt"/>
              </a:rPr>
              <a:t>United Heartland Loss Control Services	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4F925476-8100-A522-652B-250DAB690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+mn-lt"/>
              </a:rPr>
              <a:t>Training opportunities</a:t>
            </a:r>
          </a:p>
          <a:p>
            <a:r>
              <a:rPr lang="en-US" altLang="en-US" sz="2400" dirty="0">
                <a:latin typeface="+mn-lt"/>
              </a:rPr>
              <a:t>Assist with accident investigations</a:t>
            </a:r>
          </a:p>
          <a:p>
            <a:r>
              <a:rPr lang="en-US" altLang="en-US" sz="2400" dirty="0">
                <a:latin typeface="+mn-lt"/>
              </a:rPr>
              <a:t>Site surveys</a:t>
            </a:r>
          </a:p>
          <a:p>
            <a:pPr lvl="1"/>
            <a:r>
              <a:rPr lang="en-US" altLang="en-US" sz="2400" dirty="0">
                <a:latin typeface="+mn-lt"/>
              </a:rPr>
              <a:t>Evaluate conditions and activities from a safety perspective</a:t>
            </a:r>
          </a:p>
          <a:p>
            <a:pPr lvl="1"/>
            <a:r>
              <a:rPr lang="en-US" altLang="en-US" sz="2400" dirty="0">
                <a:latin typeface="+mn-lt"/>
              </a:rPr>
              <a:t>Slip/trip/fall evaluations</a:t>
            </a:r>
          </a:p>
          <a:p>
            <a:r>
              <a:rPr lang="en-US" altLang="en-US" sz="2400" dirty="0">
                <a:latin typeface="+mn-lt"/>
              </a:rPr>
              <a:t>Resources available:</a:t>
            </a:r>
          </a:p>
          <a:p>
            <a:pPr lvl="1"/>
            <a:r>
              <a:rPr lang="en-US" altLang="en-US" sz="2400" dirty="0">
                <a:latin typeface="+mn-lt"/>
              </a:rPr>
              <a:t>Training material</a:t>
            </a:r>
          </a:p>
          <a:p>
            <a:pPr lvl="1"/>
            <a:r>
              <a:rPr lang="en-US" altLang="en-US" sz="2400" dirty="0">
                <a:latin typeface="+mn-lt"/>
              </a:rPr>
              <a:t>Sample programs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4F98A78F-75A0-19C3-46F0-70A2694021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305800" y="6423025"/>
            <a:ext cx="3810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499B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78D6CD1-7262-4CE3-9923-18870CD8A441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32</a:t>
            </a:fld>
            <a:endParaRPr lang="en-US" altLang="en-US" sz="1000">
              <a:solidFill>
                <a:srgbClr val="1499B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>
            <a:extLst>
              <a:ext uri="{FF2B5EF4-FFF2-40B4-BE49-F238E27FC236}">
                <a16:creationId xmlns:a16="http://schemas.microsoft.com/office/drawing/2014/main" id="{419D78B6-7C80-20B1-B093-1605398A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28800"/>
            <a:ext cx="8477250" cy="9064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+mn-lt"/>
              </a:rPr>
              <a:t>Thank you for your time and attention!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>
            <a:extLst>
              <a:ext uri="{FF2B5EF4-FFF2-40B4-BE49-F238E27FC236}">
                <a16:creationId xmlns:a16="http://schemas.microsoft.com/office/drawing/2014/main" id="{87C30410-5526-C1BD-8C37-F8E28C2D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688" y="4095750"/>
            <a:ext cx="6818312" cy="9064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+mn-lt"/>
              </a:rPr>
              <a:t>Post Accident Process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56D8939D-1B94-F37C-6E04-1046C12EF35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782050" y="6423025"/>
            <a:ext cx="3619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BAAAE26-46AB-4F36-BDA8-CEF127319754}" type="slidenum">
              <a:rPr lang="en-US" altLang="en-US" sz="1000">
                <a:solidFill>
                  <a:srgbClr val="861F4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>
              <a:solidFill>
                <a:srgbClr val="861F4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04C62-4203-46CA-8155-4D4E999E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10" y="227712"/>
            <a:ext cx="7886700" cy="90665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Archdiocese of Milwaukee</a:t>
            </a:r>
            <a:br>
              <a:rPr lang="en-US" b="1" dirty="0">
                <a:latin typeface="+mn-lt"/>
              </a:rPr>
            </a:br>
            <a:r>
              <a:rPr lang="en-US" sz="2200" dirty="0">
                <a:latin typeface="+mj-lt"/>
              </a:rPr>
              <a:t>Post Injury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77CA6-4D1C-7D37-5EE6-CA697820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382000" cy="4351338"/>
          </a:xfrm>
        </p:spPr>
        <p:txBody>
          <a:bodyPr/>
          <a:lstStyle/>
          <a:p>
            <a:pPr lvl="0"/>
            <a:r>
              <a:rPr lang="en-US" dirty="0"/>
              <a:t>Medical Treatment</a:t>
            </a:r>
            <a:endParaRPr lang="en-US" sz="1100" dirty="0"/>
          </a:p>
          <a:p>
            <a:pPr lvl="1"/>
            <a:r>
              <a:rPr lang="en-US" dirty="0"/>
              <a:t>If an employee is injured on the job, the priority is to make sure the employee gets the attention needed</a:t>
            </a:r>
            <a:endParaRPr lang="en-US" sz="1100" dirty="0"/>
          </a:p>
          <a:p>
            <a:r>
              <a:rPr lang="en-US" sz="1100" dirty="0"/>
              <a:t> </a:t>
            </a:r>
            <a:r>
              <a:rPr lang="en-US" dirty="0"/>
              <a:t>Accident Investigation</a:t>
            </a:r>
            <a:endParaRPr lang="en-US" sz="1100" dirty="0"/>
          </a:p>
          <a:p>
            <a:pPr lvl="1"/>
            <a:r>
              <a:rPr lang="en-US" dirty="0"/>
              <a:t>Supervisor &amp; Witness Investigation forms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dirty="0">
                <a:solidFill>
                  <a:prstClr val="black"/>
                </a:solidFill>
              </a:rPr>
              <a:t>Claim Reporting</a:t>
            </a:r>
            <a:endParaRPr lang="en-US" sz="1100" dirty="0"/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Claim timely to United Heartland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case of catastrophic injury or fatality, contact OSHA immediately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Pharmacy First Fill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dirty="0"/>
              <a:t>United Heartland communication – Expectations</a:t>
            </a:r>
            <a:endParaRPr lang="en-US" sz="1100" dirty="0"/>
          </a:p>
          <a:p>
            <a:pPr lvl="1"/>
            <a:r>
              <a:rPr lang="en-US" dirty="0"/>
              <a:t>3-point contact </a:t>
            </a:r>
            <a:endParaRPr lang="en-US" sz="1100" dirty="0"/>
          </a:p>
          <a:p>
            <a:pPr lvl="3"/>
            <a:r>
              <a:rPr lang="en-US" dirty="0"/>
              <a:t>Claim adjuster will contact the injured worker, employer contact, and the medical provider within 24 hours</a:t>
            </a:r>
          </a:p>
          <a:p>
            <a:pPr lvl="3"/>
            <a:r>
              <a:rPr lang="en-US" dirty="0"/>
              <a:t>It is critical that all parties understand the importance of timely communication to ensure that the claim is handled appropriately</a:t>
            </a:r>
          </a:p>
          <a:p>
            <a:pPr lvl="3"/>
            <a:endParaRPr lang="en-US" sz="1100" dirty="0"/>
          </a:p>
          <a:p>
            <a:pPr marL="457200" lvl="1" indent="0">
              <a:buNone/>
            </a:pPr>
            <a:endParaRPr lang="en-US" sz="2000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783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0AB9-F59F-EC68-BDDD-D05460BF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Claim Reporting – TeleCompCare (TCC)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BD4B9F-92E1-3097-2271-35E8B392A52D}"/>
              </a:ext>
            </a:extLst>
          </p:cNvPr>
          <p:cNvSpPr txBox="1"/>
          <p:nvPr/>
        </p:nvSpPr>
        <p:spPr>
          <a:xfrm>
            <a:off x="482600" y="1444354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Workers' Compensation Procedures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5CB3A6-3C17-2954-7389-B26599DF0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33400" y="1955783"/>
            <a:ext cx="7831772" cy="48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2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2D6A-3CC7-0ECD-598E-BCD386EC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Claim Reporting – TCC (continued)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9C33A7-6B87-BA7E-3D59-36771EEA9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24000"/>
            <a:ext cx="6400800" cy="5169878"/>
          </a:xfrm>
        </p:spPr>
      </p:pic>
    </p:spTree>
    <p:extLst>
      <p:ext uri="{BB962C8B-B14F-4D97-AF65-F5344CB8AC3E}">
        <p14:creationId xmlns:p14="http://schemas.microsoft.com/office/powerpoint/2010/main" val="143060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>
            <a:extLst>
              <a:ext uri="{FF2B5EF4-FFF2-40B4-BE49-F238E27FC236}">
                <a16:creationId xmlns:a16="http://schemas.microsoft.com/office/drawing/2014/main" id="{12FE182F-F2FF-024C-D58B-FFAD9C81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20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+mj-lt"/>
              </a:rPr>
              <a:t>Archdiocese of Milwaukee</a:t>
            </a:r>
            <a:br>
              <a:rPr lang="en-US" altLang="en-US" b="1" dirty="0">
                <a:latin typeface="+mj-lt"/>
              </a:rPr>
            </a:br>
            <a:r>
              <a:rPr lang="en-US" altLang="en-US" sz="2000" dirty="0">
                <a:latin typeface="+mj-lt"/>
                <a:cs typeface="Tahoma" panose="020B0604030504040204" pitchFamily="34" charset="0"/>
              </a:rPr>
              <a:t>TeleCompCare Statistics (07/01/2024 – 09/18/2025)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BC315D-8F76-24A7-6053-2D3AC789D6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689074"/>
              </p:ext>
            </p:extLst>
          </p:nvPr>
        </p:nvGraphicFramePr>
        <p:xfrm>
          <a:off x="381000" y="1524000"/>
          <a:ext cx="8229600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AACEC85-E9C0-8A94-3554-91F26BD54F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798924"/>
              </p:ext>
            </p:extLst>
          </p:nvPr>
        </p:nvGraphicFramePr>
        <p:xfrm>
          <a:off x="533400" y="3924300"/>
          <a:ext cx="8229600" cy="246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1027">
            <a:extLst>
              <a:ext uri="{FF2B5EF4-FFF2-40B4-BE49-F238E27FC236}">
                <a16:creationId xmlns:a16="http://schemas.microsoft.com/office/drawing/2014/main" id="{FD47E8CC-F361-6B20-8003-3A65D8EACA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400" y="1930400"/>
          <a:ext cx="8331200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340051" imgH="4316342" progId="Excel.Chart.8">
                  <p:embed/>
                </p:oleObj>
              </mc:Choice>
              <mc:Fallback>
                <p:oleObj name="Chart" r:id="rId2" imgW="8340051" imgH="4316342" progId="Excel.Chart.8">
                  <p:embed/>
                  <p:pic>
                    <p:nvPicPr>
                      <p:cNvPr id="48130" name="Object 1027">
                        <a:extLst>
                          <a:ext uri="{FF2B5EF4-FFF2-40B4-BE49-F238E27FC236}">
                            <a16:creationId xmlns:a16="http://schemas.microsoft.com/office/drawing/2014/main" id="{FD47E8CC-F361-6B20-8003-3A65D8EACA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930400"/>
                        <a:ext cx="8331200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 Box 1028">
            <a:extLst>
              <a:ext uri="{FF2B5EF4-FFF2-40B4-BE49-F238E27FC236}">
                <a16:creationId xmlns:a16="http://schemas.microsoft.com/office/drawing/2014/main" id="{248BF6D0-8BA9-B77F-0AB6-456C88CE6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5715000"/>
            <a:ext cx="783431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chemeClr val="bg1"/>
                </a:solidFill>
                <a:latin typeface="+mn-lt"/>
              </a:rPr>
              <a:t>Days to Report Claim</a:t>
            </a:r>
          </a:p>
        </p:txBody>
      </p:sp>
      <p:sp>
        <p:nvSpPr>
          <p:cNvPr id="38916" name="Title 6">
            <a:extLst>
              <a:ext uri="{FF2B5EF4-FFF2-40B4-BE49-F238E27FC236}">
                <a16:creationId xmlns:a16="http://schemas.microsoft.com/office/drawing/2014/main" id="{DF95D57E-D9B7-96DC-AA1D-A6F17BA8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14313"/>
            <a:ext cx="8229600" cy="908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+mj-lt"/>
                <a:cs typeface="Calibri" panose="020F0502020204030204" pitchFamily="34" charset="0"/>
              </a:rPr>
              <a:t>Percent of Claims that Incur Legal Expenses</a:t>
            </a:r>
          </a:p>
        </p:txBody>
      </p:sp>
      <p:sp>
        <p:nvSpPr>
          <p:cNvPr id="48133" name="Text Box 6">
            <a:extLst>
              <a:ext uri="{FF2B5EF4-FFF2-40B4-BE49-F238E27FC236}">
                <a16:creationId xmlns:a16="http://schemas.microsoft.com/office/drawing/2014/main" id="{793BDA2F-5C70-8E9E-E1EC-B9FBB4D58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519238"/>
            <a:ext cx="779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Claims with Legal Expenses</a:t>
            </a:r>
          </a:p>
        </p:txBody>
      </p:sp>
    </p:spTree>
  </p:cSld>
  <p:clrMapOvr>
    <a:masterClrMapping/>
  </p:clrMapOvr>
  <p:transition spd="slow" advTm="19492">
    <p:fade/>
  </p:transition>
</p:sld>
</file>

<file path=ppt/theme/theme1.xml><?xml version="1.0" encoding="utf-8"?>
<a:theme xmlns:a="http://schemas.openxmlformats.org/drawingml/2006/main" name="AFG Theme">
  <a:themeElements>
    <a:clrScheme name="Custom 3">
      <a:dk1>
        <a:sysClr val="windowText" lastClr="000000"/>
      </a:dk1>
      <a:lt1>
        <a:sysClr val="window" lastClr="FFFFFF"/>
      </a:lt1>
      <a:dk2>
        <a:srgbClr val="222A3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G Theme" id="{6F9CA5A3-12C8-4445-800F-7F5B2490B7ED}" vid="{2EC83849-B641-44D9-A565-405FF4104AC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F Group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 Group Theme" id="{6885B09C-93A4-460D-BEB3-F2E7E64C56ED}" vid="{C0D1D31F-393D-4FEF-A07D-53DF8EF5DA5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AFG Theme</Template>
  <TotalTime>5418</TotalTime>
  <Words>1532</Words>
  <Application>Microsoft Office PowerPoint</Application>
  <PresentationFormat>On-screen Show (4:3)</PresentationFormat>
  <Paragraphs>220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Calibri</vt:lpstr>
      <vt:lpstr>Arial</vt:lpstr>
      <vt:lpstr>Calibri Light</vt:lpstr>
      <vt:lpstr>Wingdings</vt:lpstr>
      <vt:lpstr>Courier New</vt:lpstr>
      <vt:lpstr>Tahoma</vt:lpstr>
      <vt:lpstr>Arial Narrow</vt:lpstr>
      <vt:lpstr>AFG Theme</vt:lpstr>
      <vt:lpstr>Custom Design</vt:lpstr>
      <vt:lpstr>AF Group Theme</vt:lpstr>
      <vt:lpstr>Chart</vt:lpstr>
      <vt:lpstr>PowerPoint Presentation</vt:lpstr>
      <vt:lpstr>Agenda</vt:lpstr>
      <vt:lpstr>United Heartland</vt:lpstr>
      <vt:lpstr>Post Accident Process</vt:lpstr>
      <vt:lpstr>Archdiocese of Milwaukee Post Injury Process</vt:lpstr>
      <vt:lpstr>Claim Reporting – TeleCompCare (TCC)</vt:lpstr>
      <vt:lpstr>Claim Reporting – TCC (continued)</vt:lpstr>
      <vt:lpstr>Archdiocese of Milwaukee TeleCompCare Statistics (07/01/2024 – 09/18/2025)</vt:lpstr>
      <vt:lpstr>Percent of Claims that Incur Legal Expenses</vt:lpstr>
      <vt:lpstr>Early Reporting Makes Cents!</vt:lpstr>
      <vt:lpstr>Archdiocese of Milwaukee  Timeliness of Reporting (07/01/2024 – 09/18/2025)</vt:lpstr>
      <vt:lpstr>Worker’s Compensation Experience</vt:lpstr>
      <vt:lpstr>Archdiocese of Milwaukee Claim Frequency and Severity by Policy (07/01/2024 – 09/18/2025)</vt:lpstr>
      <vt:lpstr>Archdiocese of Milwaukee  Leading Causes of Loss (07/01/2024 – 09/18/2025) </vt:lpstr>
      <vt:lpstr>Archdiocese of Milwaukee Slip/Trip/Fall Examples</vt:lpstr>
      <vt:lpstr>Archdiocese of Milwaukee Manual Material Handling Examples</vt:lpstr>
      <vt:lpstr>Archdiocese of Milwaukee Struck By/Against Object Injury Examples</vt:lpstr>
      <vt:lpstr>Archdiocese of Milwaukee Claim Activity by Age Demographics (07/01/2024 – 09/18/2025)</vt:lpstr>
      <vt:lpstr>Worker’s Compensation Insurance</vt:lpstr>
      <vt:lpstr>Archdiocese of Milwaukee Workers Compensation Premium</vt:lpstr>
      <vt:lpstr>Workers Compensation How is this premium determined?</vt:lpstr>
      <vt:lpstr>How hazardous the jobs are within your industry?</vt:lpstr>
      <vt:lpstr>Experience Modification Rate  What is it?</vt:lpstr>
      <vt:lpstr>Experience Modification System</vt:lpstr>
      <vt:lpstr>Archdiocese of Milwaukee Actual versus Expected Results – 2025 Policy Period</vt:lpstr>
      <vt:lpstr>Indemnity Claim Impact on the EMR </vt:lpstr>
      <vt:lpstr>Archdiocese of Milwaukee Losses by Claim Type (07/01/2024 – 09/18/2025)</vt:lpstr>
      <vt:lpstr>Return to Work / Modified Duty </vt:lpstr>
      <vt:lpstr>Loss Prevention</vt:lpstr>
      <vt:lpstr>Loss Prevention - Slips/Trips/Falls</vt:lpstr>
      <vt:lpstr>Loss Prevention – Material Handling</vt:lpstr>
      <vt:lpstr>United Heartland Loss Control Services </vt:lpstr>
      <vt:lpstr>Thank you for your time and attention!</vt:lpstr>
    </vt:vector>
  </TitlesOfParts>
  <Company>Accident Fund Insurance Company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 Investigation</dc:title>
  <dc:creator>Derrick Person</dc:creator>
  <cp:lastModifiedBy>Rob Kratoska</cp:lastModifiedBy>
  <cp:revision>176</cp:revision>
  <cp:lastPrinted>2024-08-16T16:30:12Z</cp:lastPrinted>
  <dcterms:created xsi:type="dcterms:W3CDTF">2016-10-11T12:14:20Z</dcterms:created>
  <dcterms:modified xsi:type="dcterms:W3CDTF">2025-09-26T17:54:10Z</dcterms:modified>
</cp:coreProperties>
</file>