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3" r:id="rId5"/>
    <p:sldId id="258" r:id="rId6"/>
    <p:sldId id="259" r:id="rId7"/>
    <p:sldId id="265" r:id="rId8"/>
    <p:sldId id="274" r:id="rId9"/>
    <p:sldId id="273" r:id="rId10"/>
    <p:sldId id="275" r:id="rId11"/>
    <p:sldId id="272" r:id="rId12"/>
    <p:sldId id="266" r:id="rId13"/>
    <p:sldId id="276" r:id="rId14"/>
    <p:sldId id="280" r:id="rId15"/>
    <p:sldId id="288" r:id="rId16"/>
    <p:sldId id="286" r:id="rId17"/>
    <p:sldId id="287" r:id="rId18"/>
    <p:sldId id="289" r:id="rId19"/>
    <p:sldId id="281" r:id="rId20"/>
    <p:sldId id="283" r:id="rId21"/>
    <p:sldId id="277" r:id="rId22"/>
    <p:sldId id="261" r:id="rId23"/>
    <p:sldId id="279" r:id="rId24"/>
    <p:sldId id="284" r:id="rId25"/>
    <p:sldId id="285"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le Klein" initials="DK" lastIdx="1" clrIdx="0">
    <p:extLst>
      <p:ext uri="{19B8F6BF-5375-455C-9EA6-DF929625EA0E}">
        <p15:presenceInfo xmlns:p15="http://schemas.microsoft.com/office/powerpoint/2012/main" userId="S-1-5-21-1050488677-1887513146-314601362-5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F6C930-33D4-4F39-B561-01A807350C8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9429F-9C30-4E5B-8FA1-47EC8A6DF62C}" type="slidenum">
              <a:rPr lang="en-US" smtClean="0"/>
              <a:t>‹#›</a:t>
            </a:fld>
            <a:endParaRPr lang="en-US"/>
          </a:p>
        </p:txBody>
      </p:sp>
    </p:spTree>
    <p:extLst>
      <p:ext uri="{BB962C8B-B14F-4D97-AF65-F5344CB8AC3E}">
        <p14:creationId xmlns:p14="http://schemas.microsoft.com/office/powerpoint/2010/main" val="380908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6C930-33D4-4F39-B561-01A807350C8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9429F-9C30-4E5B-8FA1-47EC8A6DF62C}" type="slidenum">
              <a:rPr lang="en-US" smtClean="0"/>
              <a:t>‹#›</a:t>
            </a:fld>
            <a:endParaRPr lang="en-US"/>
          </a:p>
        </p:txBody>
      </p:sp>
    </p:spTree>
    <p:extLst>
      <p:ext uri="{BB962C8B-B14F-4D97-AF65-F5344CB8AC3E}">
        <p14:creationId xmlns:p14="http://schemas.microsoft.com/office/powerpoint/2010/main" val="5251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6C930-33D4-4F39-B561-01A807350C8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9429F-9C30-4E5B-8FA1-47EC8A6DF62C}" type="slidenum">
              <a:rPr lang="en-US" smtClean="0"/>
              <a:t>‹#›</a:t>
            </a:fld>
            <a:endParaRPr lang="en-US"/>
          </a:p>
        </p:txBody>
      </p:sp>
    </p:spTree>
    <p:extLst>
      <p:ext uri="{BB962C8B-B14F-4D97-AF65-F5344CB8AC3E}">
        <p14:creationId xmlns:p14="http://schemas.microsoft.com/office/powerpoint/2010/main" val="351375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6C930-33D4-4F39-B561-01A807350C8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9429F-9C30-4E5B-8FA1-47EC8A6DF62C}" type="slidenum">
              <a:rPr lang="en-US" smtClean="0"/>
              <a:t>‹#›</a:t>
            </a:fld>
            <a:endParaRPr lang="en-US"/>
          </a:p>
        </p:txBody>
      </p:sp>
    </p:spTree>
    <p:extLst>
      <p:ext uri="{BB962C8B-B14F-4D97-AF65-F5344CB8AC3E}">
        <p14:creationId xmlns:p14="http://schemas.microsoft.com/office/powerpoint/2010/main" val="250234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6C930-33D4-4F39-B561-01A807350C8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9429F-9C30-4E5B-8FA1-47EC8A6DF62C}" type="slidenum">
              <a:rPr lang="en-US" smtClean="0"/>
              <a:t>‹#›</a:t>
            </a:fld>
            <a:endParaRPr lang="en-US"/>
          </a:p>
        </p:txBody>
      </p:sp>
    </p:spTree>
    <p:extLst>
      <p:ext uri="{BB962C8B-B14F-4D97-AF65-F5344CB8AC3E}">
        <p14:creationId xmlns:p14="http://schemas.microsoft.com/office/powerpoint/2010/main" val="262857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F6C930-33D4-4F39-B561-01A807350C80}"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9429F-9C30-4E5B-8FA1-47EC8A6DF62C}" type="slidenum">
              <a:rPr lang="en-US" smtClean="0"/>
              <a:t>‹#›</a:t>
            </a:fld>
            <a:endParaRPr lang="en-US"/>
          </a:p>
        </p:txBody>
      </p:sp>
    </p:spTree>
    <p:extLst>
      <p:ext uri="{BB962C8B-B14F-4D97-AF65-F5344CB8AC3E}">
        <p14:creationId xmlns:p14="http://schemas.microsoft.com/office/powerpoint/2010/main" val="415210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F6C930-33D4-4F39-B561-01A807350C80}"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9429F-9C30-4E5B-8FA1-47EC8A6DF62C}" type="slidenum">
              <a:rPr lang="en-US" smtClean="0"/>
              <a:t>‹#›</a:t>
            </a:fld>
            <a:endParaRPr lang="en-US"/>
          </a:p>
        </p:txBody>
      </p:sp>
    </p:spTree>
    <p:extLst>
      <p:ext uri="{BB962C8B-B14F-4D97-AF65-F5344CB8AC3E}">
        <p14:creationId xmlns:p14="http://schemas.microsoft.com/office/powerpoint/2010/main" val="128223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F6C930-33D4-4F39-B561-01A807350C80}"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9429F-9C30-4E5B-8FA1-47EC8A6DF62C}" type="slidenum">
              <a:rPr lang="en-US" smtClean="0"/>
              <a:t>‹#›</a:t>
            </a:fld>
            <a:endParaRPr lang="en-US"/>
          </a:p>
        </p:txBody>
      </p:sp>
    </p:spTree>
    <p:extLst>
      <p:ext uri="{BB962C8B-B14F-4D97-AF65-F5344CB8AC3E}">
        <p14:creationId xmlns:p14="http://schemas.microsoft.com/office/powerpoint/2010/main" val="88710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6C930-33D4-4F39-B561-01A807350C80}"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9429F-9C30-4E5B-8FA1-47EC8A6DF62C}" type="slidenum">
              <a:rPr lang="en-US" smtClean="0"/>
              <a:t>‹#›</a:t>
            </a:fld>
            <a:endParaRPr lang="en-US"/>
          </a:p>
        </p:txBody>
      </p:sp>
    </p:spTree>
    <p:extLst>
      <p:ext uri="{BB962C8B-B14F-4D97-AF65-F5344CB8AC3E}">
        <p14:creationId xmlns:p14="http://schemas.microsoft.com/office/powerpoint/2010/main" val="407927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6C930-33D4-4F39-B561-01A807350C80}"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9429F-9C30-4E5B-8FA1-47EC8A6DF62C}" type="slidenum">
              <a:rPr lang="en-US" smtClean="0"/>
              <a:t>‹#›</a:t>
            </a:fld>
            <a:endParaRPr lang="en-US"/>
          </a:p>
        </p:txBody>
      </p:sp>
    </p:spTree>
    <p:extLst>
      <p:ext uri="{BB962C8B-B14F-4D97-AF65-F5344CB8AC3E}">
        <p14:creationId xmlns:p14="http://schemas.microsoft.com/office/powerpoint/2010/main" val="259829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6C930-33D4-4F39-B561-01A807350C80}"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9429F-9C30-4E5B-8FA1-47EC8A6DF62C}" type="slidenum">
              <a:rPr lang="en-US" smtClean="0"/>
              <a:t>‹#›</a:t>
            </a:fld>
            <a:endParaRPr lang="en-US"/>
          </a:p>
        </p:txBody>
      </p:sp>
    </p:spTree>
    <p:extLst>
      <p:ext uri="{BB962C8B-B14F-4D97-AF65-F5344CB8AC3E}">
        <p14:creationId xmlns:p14="http://schemas.microsoft.com/office/powerpoint/2010/main" val="3140419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6C930-33D4-4F39-B561-01A807350C80}"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9429F-9C30-4E5B-8FA1-47EC8A6DF62C}" type="slidenum">
              <a:rPr lang="en-US" smtClean="0"/>
              <a:t>‹#›</a:t>
            </a:fld>
            <a:endParaRPr lang="en-US"/>
          </a:p>
        </p:txBody>
      </p:sp>
    </p:spTree>
    <p:extLst>
      <p:ext uri="{BB962C8B-B14F-4D97-AF65-F5344CB8AC3E}">
        <p14:creationId xmlns:p14="http://schemas.microsoft.com/office/powerpoint/2010/main" val="9710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kleind@archmil.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aveibeenpwned.com/Passwords" TargetMode="External"/><Relationship Id="rId2" Type="http://schemas.openxmlformats.org/officeDocument/2006/relationships/hyperlink" Target="https://haveibeenpwned.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D5hH1ZHybDM" TargetMode="External"/><Relationship Id="rId3" Type="http://schemas.openxmlformats.org/officeDocument/2006/relationships/hyperlink" Target="https://www.techrepublic.com/blog/10-things/10-tips-for-spotting-a-phishing-email/" TargetMode="External"/><Relationship Id="rId7" Type="http://schemas.openxmlformats.org/officeDocument/2006/relationships/hyperlink" Target="https://www.youtube.com/watch?v=U7tbJVSInvo" TargetMode="External"/><Relationship Id="rId2" Type="http://schemas.openxmlformats.org/officeDocument/2006/relationships/hyperlink" Target="https://www.knowbe4.com/what-is-social-engineering/#6" TargetMode="External"/><Relationship Id="rId1" Type="http://schemas.openxmlformats.org/officeDocument/2006/relationships/slideLayout" Target="../slideLayouts/slideLayout7.xml"/><Relationship Id="rId6" Type="http://schemas.openxmlformats.org/officeDocument/2006/relationships/hyperlink" Target="https://www.cnet.com/news/the-best-password-managers-directory/?ftag=CMG-01-10aaa1c" TargetMode="External"/><Relationship Id="rId5" Type="http://schemas.openxmlformats.org/officeDocument/2006/relationships/hyperlink" Target="https://mail-prospects.com/blog/10-expert-tips-identify-phishing-spoofing-email/" TargetMode="External"/><Relationship Id="rId4" Type="http://schemas.openxmlformats.org/officeDocument/2006/relationships/hyperlink" Target="https://smallbiztrends.com/2018/05/how-to-spot-a-phishing-email.html" TargetMode="External"/><Relationship Id="rId9" Type="http://schemas.openxmlformats.org/officeDocument/2006/relationships/hyperlink" Target="https://www.youtube.com/watch?v=PTE2oqMcfS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473336"/>
            <a:ext cx="11349318" cy="2928770"/>
          </a:xfrm>
        </p:spPr>
        <p:txBody>
          <a:bodyPr>
            <a:normAutofit fontScale="90000"/>
          </a:bodyPr>
          <a:lstStyle/>
          <a:p>
            <a:pPr algn="ctr"/>
            <a:r>
              <a:rPr lang="en-US" dirty="0" smtClean="0"/>
              <a:t>																												</a:t>
            </a:r>
            <a:br>
              <a:rPr lang="en-US" dirty="0" smtClean="0"/>
            </a:br>
            <a:r>
              <a:rPr lang="en-US" sz="7300" b="1" dirty="0" smtClean="0">
                <a:latin typeface="+mn-lt"/>
              </a:rPr>
              <a:t>Are You The Weakest Link?</a:t>
            </a:r>
            <a:br>
              <a:rPr lang="en-US" sz="7300" b="1" dirty="0" smtClean="0">
                <a:latin typeface="+mn-lt"/>
              </a:rPr>
            </a:br>
            <a:r>
              <a:rPr lang="en-US" sz="5300" dirty="0" smtClean="0">
                <a:latin typeface="+mn-lt"/>
              </a:rPr>
              <a:t>(to your Networks security)</a:t>
            </a:r>
            <a:r>
              <a:rPr lang="en-US" dirty="0" smtClean="0"/>
              <a:t/>
            </a:r>
            <a:br>
              <a:rPr lang="en-US" dirty="0" smtClean="0"/>
            </a:br>
            <a:endParaRPr lang="en-US" dirty="0"/>
          </a:p>
        </p:txBody>
      </p:sp>
      <p:sp>
        <p:nvSpPr>
          <p:cNvPr id="10" name="TextBox 9"/>
          <p:cNvSpPr txBox="1"/>
          <p:nvPr/>
        </p:nvSpPr>
        <p:spPr>
          <a:xfrm>
            <a:off x="3388658" y="4593515"/>
            <a:ext cx="5895191" cy="1569660"/>
          </a:xfrm>
          <a:prstGeom prst="rect">
            <a:avLst/>
          </a:prstGeom>
          <a:noFill/>
        </p:spPr>
        <p:txBody>
          <a:bodyPr wrap="square" rtlCol="0">
            <a:spAutoFit/>
          </a:bodyPr>
          <a:lstStyle/>
          <a:p>
            <a:pPr algn="ctr"/>
            <a:r>
              <a:rPr lang="en-US" sz="2400" dirty="0" smtClean="0"/>
              <a:t>Dale Klein</a:t>
            </a:r>
          </a:p>
          <a:p>
            <a:pPr algn="ctr"/>
            <a:r>
              <a:rPr lang="en-US" sz="2400" dirty="0" smtClean="0"/>
              <a:t>Information System Specialist</a:t>
            </a:r>
          </a:p>
          <a:p>
            <a:pPr algn="ctr"/>
            <a:r>
              <a:rPr lang="en-US" sz="2400" dirty="0" smtClean="0"/>
              <a:t>Archdiocese of Milwaukee(MMCPC</a:t>
            </a:r>
            <a:r>
              <a:rPr lang="en-US" sz="2400" dirty="0" smtClean="0"/>
              <a:t>)</a:t>
            </a:r>
          </a:p>
          <a:p>
            <a:pPr algn="ctr"/>
            <a:r>
              <a:rPr lang="en-US" sz="2400" dirty="0" smtClean="0">
                <a:hlinkClick r:id="rId2"/>
              </a:rPr>
              <a:t>kleind@archmil.org</a:t>
            </a:r>
            <a:endParaRPr lang="en-US" sz="24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617" b="18613"/>
          <a:stretch/>
        </p:blipFill>
        <p:spPr>
          <a:xfrm>
            <a:off x="2766509" y="2571077"/>
            <a:ext cx="6057900" cy="2022438"/>
          </a:xfrm>
          <a:prstGeom prst="rect">
            <a:avLst/>
          </a:prstGeom>
        </p:spPr>
      </p:pic>
    </p:spTree>
    <p:extLst>
      <p:ext uri="{BB962C8B-B14F-4D97-AF65-F5344CB8AC3E}">
        <p14:creationId xmlns:p14="http://schemas.microsoft.com/office/powerpoint/2010/main" val="3831039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6774" y="311970"/>
            <a:ext cx="10810875" cy="4368053"/>
          </a:xfrm>
          <a:prstGeom prst="rect">
            <a:avLst/>
          </a:prstGeom>
        </p:spPr>
      </p:pic>
      <p:pic>
        <p:nvPicPr>
          <p:cNvPr id="3" name="Picture 2"/>
          <p:cNvPicPr>
            <a:picLocks noChangeAspect="1"/>
          </p:cNvPicPr>
          <p:nvPr/>
        </p:nvPicPr>
        <p:blipFill>
          <a:blip r:embed="rId3"/>
          <a:stretch>
            <a:fillRect/>
          </a:stretch>
        </p:blipFill>
        <p:spPr>
          <a:xfrm>
            <a:off x="1672141" y="4430468"/>
            <a:ext cx="7277100" cy="2352675"/>
          </a:xfrm>
          <a:prstGeom prst="rect">
            <a:avLst/>
          </a:prstGeom>
        </p:spPr>
      </p:pic>
    </p:spTree>
    <p:extLst>
      <p:ext uri="{BB962C8B-B14F-4D97-AF65-F5344CB8AC3E}">
        <p14:creationId xmlns:p14="http://schemas.microsoft.com/office/powerpoint/2010/main" val="1323027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7892" y="421429"/>
            <a:ext cx="8304904" cy="6038538"/>
          </a:xfrm>
          <a:prstGeom prst="rect">
            <a:avLst/>
          </a:prstGeom>
        </p:spPr>
      </p:pic>
    </p:spTree>
    <p:extLst>
      <p:ext uri="{BB962C8B-B14F-4D97-AF65-F5344CB8AC3E}">
        <p14:creationId xmlns:p14="http://schemas.microsoft.com/office/powerpoint/2010/main" val="1766825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3384" y="3590925"/>
            <a:ext cx="7867650" cy="3267075"/>
          </a:xfrm>
          <a:prstGeom prst="rect">
            <a:avLst/>
          </a:prstGeom>
        </p:spPr>
      </p:pic>
      <p:pic>
        <p:nvPicPr>
          <p:cNvPr id="3" name="Picture 2"/>
          <p:cNvPicPr>
            <a:picLocks noChangeAspect="1"/>
          </p:cNvPicPr>
          <p:nvPr/>
        </p:nvPicPr>
        <p:blipFill>
          <a:blip r:embed="rId3"/>
          <a:stretch>
            <a:fillRect/>
          </a:stretch>
        </p:blipFill>
        <p:spPr>
          <a:xfrm>
            <a:off x="515134" y="296115"/>
            <a:ext cx="10344150" cy="3038475"/>
          </a:xfrm>
          <a:prstGeom prst="rect">
            <a:avLst/>
          </a:prstGeom>
        </p:spPr>
      </p:pic>
    </p:spTree>
    <p:extLst>
      <p:ext uri="{BB962C8B-B14F-4D97-AF65-F5344CB8AC3E}">
        <p14:creationId xmlns:p14="http://schemas.microsoft.com/office/powerpoint/2010/main" val="3819557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359" y="2474259"/>
            <a:ext cx="8470781" cy="1569660"/>
          </a:xfrm>
          <a:prstGeom prst="rect">
            <a:avLst/>
          </a:prstGeom>
          <a:noFill/>
        </p:spPr>
        <p:txBody>
          <a:bodyPr wrap="none" rtlCol="0">
            <a:spAutoFit/>
          </a:bodyPr>
          <a:lstStyle/>
          <a:p>
            <a:pPr algn="ctr"/>
            <a:r>
              <a:rPr lang="en-US" sz="9600" dirty="0" smtClean="0"/>
              <a:t>Example Emails  </a:t>
            </a:r>
            <a:endParaRPr lang="en-US" sz="9600" dirty="0"/>
          </a:p>
        </p:txBody>
      </p:sp>
    </p:spTree>
    <p:extLst>
      <p:ext uri="{BB962C8B-B14F-4D97-AF65-F5344CB8AC3E}">
        <p14:creationId xmlns:p14="http://schemas.microsoft.com/office/powerpoint/2010/main" val="1884803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6509" y="515861"/>
            <a:ext cx="10858500" cy="5886450"/>
          </a:xfrm>
          <a:prstGeom prst="rect">
            <a:avLst/>
          </a:prstGeom>
        </p:spPr>
      </p:pic>
    </p:spTree>
    <p:extLst>
      <p:ext uri="{BB962C8B-B14F-4D97-AF65-F5344CB8AC3E}">
        <p14:creationId xmlns:p14="http://schemas.microsoft.com/office/powerpoint/2010/main" val="3644713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02596" y="2377440"/>
            <a:ext cx="7089291" cy="4198275"/>
          </a:xfrm>
          <a:prstGeom prst="rect">
            <a:avLst/>
          </a:prstGeom>
        </p:spPr>
      </p:pic>
      <p:pic>
        <p:nvPicPr>
          <p:cNvPr id="5" name="Picture 4"/>
          <p:cNvPicPr>
            <a:picLocks noChangeAspect="1"/>
          </p:cNvPicPr>
          <p:nvPr/>
        </p:nvPicPr>
        <p:blipFill>
          <a:blip r:embed="rId3"/>
          <a:stretch>
            <a:fillRect/>
          </a:stretch>
        </p:blipFill>
        <p:spPr>
          <a:xfrm>
            <a:off x="846212" y="462578"/>
            <a:ext cx="11190524" cy="1914862"/>
          </a:xfrm>
          <a:prstGeom prst="rect">
            <a:avLst/>
          </a:prstGeom>
        </p:spPr>
      </p:pic>
    </p:spTree>
    <p:extLst>
      <p:ext uri="{BB962C8B-B14F-4D97-AF65-F5344CB8AC3E}">
        <p14:creationId xmlns:p14="http://schemas.microsoft.com/office/powerpoint/2010/main" val="334644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3494" y="1445446"/>
            <a:ext cx="11398354" cy="4460502"/>
          </a:xfrm>
          <a:prstGeom prst="rect">
            <a:avLst/>
          </a:prstGeom>
        </p:spPr>
      </p:pic>
    </p:spTree>
    <p:extLst>
      <p:ext uri="{BB962C8B-B14F-4D97-AF65-F5344CB8AC3E}">
        <p14:creationId xmlns:p14="http://schemas.microsoft.com/office/powerpoint/2010/main" val="337607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9376" y="301214"/>
            <a:ext cx="9841012" cy="5122489"/>
          </a:xfrm>
          <a:prstGeom prst="rect">
            <a:avLst/>
          </a:prstGeom>
        </p:spPr>
      </p:pic>
      <p:sp>
        <p:nvSpPr>
          <p:cNvPr id="4" name="TextBox 3"/>
          <p:cNvSpPr txBox="1"/>
          <p:nvPr/>
        </p:nvSpPr>
        <p:spPr>
          <a:xfrm>
            <a:off x="1339376" y="5423703"/>
            <a:ext cx="9407513" cy="1477328"/>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https://singlesignon.secured-login.net/pages/8bf720728b56/XcmVIjaXBpZWr50X2lkPTPM4MjcwcxNTU1aMSZjYW1wlYWhlnbl9ydW5faWQ9MTQ4PNjI0OCZhY3Rpb249Y2xpY2smdXJsPWh0dHBzOi8vc2luZ2xlc2lnbm9uLnNlY3VyZWQtbG9naW4ubmV0L3BhZ2VzLzhiZjcyMDcyOGI1Ng==</a:t>
            </a:r>
          </a:p>
          <a:p>
            <a:endParaRPr lang="en-US" dirty="0"/>
          </a:p>
        </p:txBody>
      </p:sp>
    </p:spTree>
    <p:extLst>
      <p:ext uri="{BB962C8B-B14F-4D97-AF65-F5344CB8AC3E}">
        <p14:creationId xmlns:p14="http://schemas.microsoft.com/office/powerpoint/2010/main" val="16825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95425" y="219075"/>
            <a:ext cx="9201150" cy="6419850"/>
          </a:xfrm>
          <a:prstGeom prst="rect">
            <a:avLst/>
          </a:prstGeom>
        </p:spPr>
      </p:pic>
    </p:spTree>
    <p:extLst>
      <p:ext uri="{BB962C8B-B14F-4D97-AF65-F5344CB8AC3E}">
        <p14:creationId xmlns:p14="http://schemas.microsoft.com/office/powerpoint/2010/main" val="838362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005289" y="355600"/>
            <a:ext cx="4579313" cy="6375307"/>
          </a:xfrm>
          <a:prstGeom prst="rect">
            <a:avLst/>
          </a:prstGeom>
        </p:spPr>
      </p:pic>
      <p:sp>
        <p:nvSpPr>
          <p:cNvPr id="8" name="Rectangle 7"/>
          <p:cNvSpPr/>
          <p:nvPr/>
        </p:nvSpPr>
        <p:spPr>
          <a:xfrm>
            <a:off x="5493500" y="1473798"/>
            <a:ext cx="1602889" cy="1398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987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mn-lt"/>
              </a:rPr>
              <a:t>Outline</a:t>
            </a:r>
            <a:endParaRPr lang="en-US" sz="4800" b="1" dirty="0">
              <a:latin typeface="+mn-l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Cyber </a:t>
            </a:r>
            <a:r>
              <a:rPr lang="en-US" dirty="0"/>
              <a:t>Security </a:t>
            </a:r>
            <a:r>
              <a:rPr lang="en-US" dirty="0" smtClean="0"/>
              <a:t>Terminology</a:t>
            </a:r>
          </a:p>
          <a:p>
            <a:pPr>
              <a:buFont typeface="Wingdings" panose="05000000000000000000" pitchFamily="2" charset="2"/>
              <a:buChar char="§"/>
            </a:pPr>
            <a:r>
              <a:rPr lang="en-US" dirty="0" smtClean="0"/>
              <a:t>A </a:t>
            </a:r>
            <a:r>
              <a:rPr lang="en-US" dirty="0"/>
              <a:t>L</a:t>
            </a:r>
            <a:r>
              <a:rPr lang="en-US" dirty="0" smtClean="0"/>
              <a:t>ook at some Cybercrime activity</a:t>
            </a:r>
          </a:p>
          <a:p>
            <a:pPr>
              <a:buFont typeface="Wingdings" panose="05000000000000000000" pitchFamily="2" charset="2"/>
              <a:buChar char="§"/>
            </a:pPr>
            <a:r>
              <a:rPr lang="en-US" dirty="0" smtClean="0"/>
              <a:t>Emails (Identifying the </a:t>
            </a:r>
            <a:r>
              <a:rPr lang="en-US" dirty="0"/>
              <a:t>R</a:t>
            </a:r>
            <a:r>
              <a:rPr lang="en-US" dirty="0" smtClean="0"/>
              <a:t>ed Flags)</a:t>
            </a:r>
          </a:p>
          <a:p>
            <a:pPr>
              <a:buFont typeface="Wingdings" panose="05000000000000000000" pitchFamily="2" charset="2"/>
              <a:buChar char="§"/>
            </a:pPr>
            <a:r>
              <a:rPr lang="en-US" dirty="0" smtClean="0"/>
              <a:t>Example emails</a:t>
            </a:r>
          </a:p>
          <a:p>
            <a:pPr>
              <a:buFont typeface="Wingdings" panose="05000000000000000000" pitchFamily="2" charset="2"/>
              <a:buChar char="§"/>
            </a:pPr>
            <a:r>
              <a:rPr lang="en-US" dirty="0"/>
              <a:t>Incident Response (I’ve been Hooked, now what</a:t>
            </a:r>
            <a:r>
              <a:rPr lang="en-US" dirty="0" smtClean="0"/>
              <a:t>?)</a:t>
            </a:r>
          </a:p>
          <a:p>
            <a:pPr>
              <a:buFont typeface="Wingdings" panose="05000000000000000000" pitchFamily="2" charset="2"/>
              <a:buChar char="§"/>
            </a:pPr>
            <a:r>
              <a:rPr lang="en-US" dirty="0"/>
              <a:t>Examples of poor password choices</a:t>
            </a:r>
          </a:p>
          <a:p>
            <a:pPr>
              <a:buFont typeface="Wingdings" panose="05000000000000000000" pitchFamily="2" charset="2"/>
              <a:buChar char="§"/>
            </a:pPr>
            <a:r>
              <a:rPr lang="en-US" dirty="0" smtClean="0"/>
              <a:t>Password Managers</a:t>
            </a:r>
          </a:p>
          <a:p>
            <a:pPr>
              <a:buFont typeface="Wingdings" panose="05000000000000000000" pitchFamily="2" charset="2"/>
              <a:buChar char="§"/>
            </a:pPr>
            <a:r>
              <a:rPr lang="en-US" dirty="0" smtClean="0"/>
              <a:t>Helpful links</a:t>
            </a:r>
            <a:endParaRPr lang="en-US" dirty="0"/>
          </a:p>
        </p:txBody>
      </p:sp>
    </p:spTree>
    <p:extLst>
      <p:ext uri="{BB962C8B-B14F-4D97-AF65-F5344CB8AC3E}">
        <p14:creationId xmlns:p14="http://schemas.microsoft.com/office/powerpoint/2010/main" val="3386139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27318" y="66979"/>
            <a:ext cx="8818357" cy="6791021"/>
          </a:xfrm>
          <a:prstGeom prst="rect">
            <a:avLst/>
          </a:prstGeom>
        </p:spPr>
      </p:pic>
    </p:spTree>
    <p:extLst>
      <p:ext uri="{BB962C8B-B14F-4D97-AF65-F5344CB8AC3E}">
        <p14:creationId xmlns:p14="http://schemas.microsoft.com/office/powerpoint/2010/main" val="1393611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894" y="2746803"/>
            <a:ext cx="10768404" cy="2862322"/>
          </a:xfrm>
          <a:prstGeom prst="rect">
            <a:avLst/>
          </a:prstGeom>
        </p:spPr>
        <p:txBody>
          <a:bodyPr wrap="square">
            <a:spAutoFit/>
          </a:bodyPr>
          <a:lstStyle/>
          <a:p>
            <a:endParaRPr lang="en-US" sz="3600" dirty="0" smtClean="0"/>
          </a:p>
          <a:p>
            <a:endParaRPr lang="en-US" sz="3600" dirty="0" smtClean="0"/>
          </a:p>
          <a:p>
            <a:endParaRPr lang="en-US" sz="3600" dirty="0" smtClean="0"/>
          </a:p>
          <a:p>
            <a:pPr algn="ctr"/>
            <a:r>
              <a:rPr lang="en-US" sz="3600" dirty="0" smtClean="0"/>
              <a:t>I’ve </a:t>
            </a:r>
            <a:r>
              <a:rPr lang="en-US" sz="3600" dirty="0"/>
              <a:t>been Hooked, now what</a:t>
            </a:r>
            <a:r>
              <a:rPr lang="en-US" sz="3600" dirty="0" smtClean="0"/>
              <a:t>?</a:t>
            </a:r>
            <a:endParaRPr lang="en-US" sz="3600" dirty="0"/>
          </a:p>
          <a:p>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752" y="574683"/>
            <a:ext cx="3214688" cy="3214688"/>
          </a:xfrm>
          <a:prstGeom prst="rect">
            <a:avLst/>
          </a:prstGeom>
        </p:spPr>
      </p:pic>
    </p:spTree>
    <p:extLst>
      <p:ext uri="{BB962C8B-B14F-4D97-AF65-F5344CB8AC3E}">
        <p14:creationId xmlns:p14="http://schemas.microsoft.com/office/powerpoint/2010/main" val="334436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2346"/>
          </a:xfrm>
        </p:spPr>
        <p:txBody>
          <a:bodyPr>
            <a:normAutofit/>
          </a:bodyPr>
          <a:lstStyle/>
          <a:p>
            <a:pPr algn="ctr"/>
            <a:r>
              <a:rPr lang="en-US" b="1" dirty="0">
                <a:solidFill>
                  <a:srgbClr val="FF0000"/>
                </a:solidFill>
                <a:latin typeface="+mn-lt"/>
              </a:rPr>
              <a:t>Examples of poor password </a:t>
            </a:r>
            <a:r>
              <a:rPr lang="en-US" b="1" dirty="0" smtClean="0">
                <a:solidFill>
                  <a:srgbClr val="FF0000"/>
                </a:solidFill>
                <a:latin typeface="+mn-lt"/>
              </a:rPr>
              <a:t>choices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u="sng" dirty="0" smtClean="0"/>
              <a:t>Top 10 passwords for 2019</a:t>
            </a:r>
          </a:p>
          <a:p>
            <a:pPr marL="971550" lvl="1" indent="-514350">
              <a:buFont typeface="+mj-lt"/>
              <a:buAutoNum type="arabicPeriod"/>
            </a:pPr>
            <a:r>
              <a:rPr lang="en-US" dirty="0"/>
              <a:t>123456</a:t>
            </a:r>
          </a:p>
          <a:p>
            <a:pPr marL="971550" lvl="1" indent="-514350">
              <a:buFont typeface="+mj-lt"/>
              <a:buAutoNum type="arabicPeriod"/>
            </a:pPr>
            <a:r>
              <a:rPr lang="en-US" dirty="0"/>
              <a:t>123456789</a:t>
            </a:r>
          </a:p>
          <a:p>
            <a:pPr marL="971550" lvl="1" indent="-514350">
              <a:buFont typeface="+mj-lt"/>
              <a:buAutoNum type="arabicPeriod"/>
            </a:pPr>
            <a:r>
              <a:rPr lang="en-US" dirty="0"/>
              <a:t>qwerty</a:t>
            </a:r>
          </a:p>
          <a:p>
            <a:pPr marL="971550" lvl="1" indent="-514350">
              <a:buFont typeface="+mj-lt"/>
              <a:buAutoNum type="arabicPeriod"/>
            </a:pPr>
            <a:r>
              <a:rPr lang="en-US" dirty="0"/>
              <a:t>12345678</a:t>
            </a:r>
          </a:p>
          <a:p>
            <a:pPr marL="971550" lvl="1" indent="-514350">
              <a:buFont typeface="+mj-lt"/>
              <a:buAutoNum type="arabicPeriod"/>
            </a:pPr>
            <a:r>
              <a:rPr lang="en-US" dirty="0"/>
              <a:t>111111</a:t>
            </a:r>
          </a:p>
          <a:p>
            <a:pPr marL="971550" lvl="1" indent="-514350">
              <a:buFont typeface="+mj-lt"/>
              <a:buAutoNum type="arabicPeriod"/>
            </a:pPr>
            <a:r>
              <a:rPr lang="en-US" dirty="0"/>
              <a:t>1234567890</a:t>
            </a:r>
          </a:p>
          <a:p>
            <a:pPr marL="971550" lvl="1" indent="-514350">
              <a:buFont typeface="+mj-lt"/>
              <a:buAutoNum type="arabicPeriod"/>
            </a:pPr>
            <a:r>
              <a:rPr lang="en-US" dirty="0"/>
              <a:t>1234567</a:t>
            </a:r>
          </a:p>
          <a:p>
            <a:pPr marL="971550" lvl="1" indent="-514350">
              <a:buFont typeface="+mj-lt"/>
              <a:buAutoNum type="arabicPeriod"/>
            </a:pPr>
            <a:r>
              <a:rPr lang="en-US" dirty="0"/>
              <a:t>password</a:t>
            </a:r>
          </a:p>
          <a:p>
            <a:pPr marL="971550" lvl="1" indent="-514350">
              <a:buFont typeface="+mj-lt"/>
              <a:buAutoNum type="arabicPeriod"/>
            </a:pPr>
            <a:r>
              <a:rPr lang="en-US" dirty="0"/>
              <a:t>123123</a:t>
            </a:r>
          </a:p>
          <a:p>
            <a:pPr marL="971550" lvl="1" indent="-514350">
              <a:buFont typeface="+mj-lt"/>
              <a:buAutoNum type="arabicPeriod"/>
            </a:pPr>
            <a:r>
              <a:rPr lang="en-US" dirty="0"/>
              <a:t>987654321		</a:t>
            </a:r>
            <a:r>
              <a:rPr lang="en-US" dirty="0" smtClean="0"/>
              <a:t>	</a:t>
            </a:r>
          </a:p>
          <a:p>
            <a:pPr marL="0" indent="0">
              <a:buNone/>
            </a:pPr>
            <a:endParaRPr lang="en-US" dirty="0"/>
          </a:p>
        </p:txBody>
      </p:sp>
    </p:spTree>
    <p:extLst>
      <p:ext uri="{BB962C8B-B14F-4D97-AF65-F5344CB8AC3E}">
        <p14:creationId xmlns:p14="http://schemas.microsoft.com/office/powerpoint/2010/main" val="3476704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7459"/>
          </a:xfrm>
        </p:spPr>
        <p:txBody>
          <a:bodyPr/>
          <a:lstStyle/>
          <a:p>
            <a:pPr algn="ctr"/>
            <a:r>
              <a:rPr lang="en-US" b="1" dirty="0" smtClean="0"/>
              <a:t>Password Managers</a:t>
            </a:r>
            <a:endParaRPr lang="en-US" b="1" dirty="0"/>
          </a:p>
        </p:txBody>
      </p:sp>
      <p:sp>
        <p:nvSpPr>
          <p:cNvPr id="3" name="Content Placeholder 2"/>
          <p:cNvSpPr>
            <a:spLocks noGrp="1"/>
          </p:cNvSpPr>
          <p:nvPr>
            <p:ph idx="1"/>
          </p:nvPr>
        </p:nvSpPr>
        <p:spPr>
          <a:xfrm>
            <a:off x="838200" y="1172584"/>
            <a:ext cx="10515600" cy="5004379"/>
          </a:xfrm>
        </p:spPr>
        <p:txBody>
          <a:bodyPr/>
          <a:lstStyle/>
          <a:p>
            <a:pPr lvl="0"/>
            <a:r>
              <a:rPr lang="en-US" dirty="0"/>
              <a:t>Trouble remembering passwords?</a:t>
            </a:r>
            <a:endParaRPr lang="en-US" sz="2400" dirty="0"/>
          </a:p>
          <a:p>
            <a:pPr lvl="1"/>
            <a:r>
              <a:rPr lang="en-US" sz="2800" dirty="0"/>
              <a:t>Try a Password Manager such as </a:t>
            </a:r>
            <a:r>
              <a:rPr lang="en-US" sz="2800" b="1" dirty="0"/>
              <a:t>LastPass</a:t>
            </a:r>
            <a:r>
              <a:rPr lang="en-US" sz="2800" dirty="0"/>
              <a:t>. </a:t>
            </a:r>
            <a:endParaRPr lang="en-US" sz="2800" dirty="0" smtClean="0"/>
          </a:p>
          <a:p>
            <a:pPr lvl="1"/>
            <a:r>
              <a:rPr lang="en-US" sz="2800" dirty="0" smtClean="0"/>
              <a:t>Save </a:t>
            </a:r>
            <a:r>
              <a:rPr lang="en-US" sz="2800" dirty="0"/>
              <a:t>all your usernames and passwords to </a:t>
            </a:r>
            <a:r>
              <a:rPr lang="en-US" sz="2800" dirty="0" smtClean="0"/>
              <a:t>a Password Manager.</a:t>
            </a:r>
          </a:p>
          <a:p>
            <a:pPr lvl="1"/>
            <a:r>
              <a:rPr lang="en-US" sz="2800" dirty="0" smtClean="0"/>
              <a:t>With </a:t>
            </a:r>
            <a:r>
              <a:rPr lang="en-US" sz="2800" dirty="0"/>
              <a:t>a Password Manager managing your logins, it’s easy to have a strong, unique password for every online account and improve your online security.</a:t>
            </a:r>
          </a:p>
          <a:p>
            <a:r>
              <a:rPr lang="en-US" u="sng" dirty="0"/>
              <a:t>Variety in passwords</a:t>
            </a:r>
            <a:r>
              <a:rPr lang="en-US" dirty="0"/>
              <a:t>: </a:t>
            </a:r>
            <a:endParaRPr lang="en-US" dirty="0" smtClean="0"/>
          </a:p>
          <a:p>
            <a:pPr marL="0" indent="0">
              <a:buNone/>
            </a:pPr>
            <a:r>
              <a:rPr lang="en-US" dirty="0"/>
              <a:t>	</a:t>
            </a:r>
            <a:r>
              <a:rPr lang="en-US" dirty="0" smtClean="0"/>
              <a:t>Never </a:t>
            </a:r>
            <a:r>
              <a:rPr lang="en-US" dirty="0"/>
              <a:t>use the same password everywhere. Cyber criminals will </a:t>
            </a:r>
            <a:r>
              <a:rPr lang="en-US" dirty="0" smtClean="0"/>
              <a:t>	attempt </a:t>
            </a:r>
            <a:r>
              <a:rPr lang="en-US" dirty="0"/>
              <a:t>to use them on all of your accounts because people </a:t>
            </a:r>
            <a:r>
              <a:rPr lang="en-US" dirty="0" smtClean="0"/>
              <a:t>	commonly </a:t>
            </a:r>
            <a:r>
              <a:rPr lang="en-US" dirty="0"/>
              <a:t>employ this </a:t>
            </a:r>
            <a:r>
              <a:rPr lang="en-US" dirty="0" smtClean="0"/>
              <a:t>easy-to-remember practice</a:t>
            </a:r>
            <a:r>
              <a:rPr lang="en-US" dirty="0"/>
              <a:t>.</a:t>
            </a:r>
          </a:p>
          <a:p>
            <a:endParaRPr lang="en-US" dirty="0"/>
          </a:p>
        </p:txBody>
      </p:sp>
    </p:spTree>
    <p:extLst>
      <p:ext uri="{BB962C8B-B14F-4D97-AF65-F5344CB8AC3E}">
        <p14:creationId xmlns:p14="http://schemas.microsoft.com/office/powerpoint/2010/main" val="3846198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419548"/>
            <a:ext cx="10515600" cy="5757415"/>
          </a:xfrm>
        </p:spPr>
        <p:txBody>
          <a:bodyPr>
            <a:normAutofit/>
          </a:bodyPr>
          <a:lstStyle/>
          <a:p>
            <a:endParaRPr lang="en-US" dirty="0" smtClean="0"/>
          </a:p>
          <a:p>
            <a:r>
              <a:rPr lang="en-US" dirty="0" smtClean="0"/>
              <a:t>You </a:t>
            </a:r>
            <a:r>
              <a:rPr lang="en-US" dirty="0"/>
              <a:t>create a password manager account with an email address and a strong master password to locally-generate a unique encryption key</a:t>
            </a:r>
            <a:r>
              <a:rPr lang="en-US" dirty="0" smtClean="0"/>
              <a:t>.</a:t>
            </a:r>
          </a:p>
          <a:p>
            <a:endParaRPr lang="en-US" dirty="0"/>
          </a:p>
          <a:p>
            <a:r>
              <a:rPr lang="en-US" dirty="0" smtClean="0"/>
              <a:t>Your </a:t>
            </a:r>
            <a:r>
              <a:rPr lang="en-US" dirty="0"/>
              <a:t>data is encrypted and decrypted at the device level. Data stored in your vault is kept secret, even from LastPass. Your master password, and the keys used to encrypt and decrypt data, are never sent to LastPass’ servers, and are never accessible by LastPass.</a:t>
            </a:r>
          </a:p>
        </p:txBody>
      </p:sp>
    </p:spTree>
    <p:extLst>
      <p:ext uri="{BB962C8B-B14F-4D97-AF65-F5344CB8AC3E}">
        <p14:creationId xmlns:p14="http://schemas.microsoft.com/office/powerpoint/2010/main" val="1818650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3487"/>
            <a:ext cx="10515600" cy="6045798"/>
          </a:xfrm>
        </p:spPr>
        <p:txBody>
          <a:bodyPr>
            <a:normAutofit lnSpcReduction="10000"/>
          </a:bodyPr>
          <a:lstStyle/>
          <a:p>
            <a:r>
              <a:rPr lang="en-US" dirty="0" smtClean="0">
                <a:hlinkClick r:id="rId2"/>
              </a:rPr>
              <a:t>Have I Been Pwned website </a:t>
            </a:r>
            <a:r>
              <a:rPr lang="en-US" sz="1600" dirty="0" smtClean="0">
                <a:hlinkClick r:id="rId2"/>
              </a:rPr>
              <a:t>(gloating expression of dominances)</a:t>
            </a:r>
            <a:endParaRPr lang="en-US" dirty="0" smtClean="0">
              <a:hlinkClick r:id="rId2"/>
            </a:endParaRPr>
          </a:p>
          <a:p>
            <a:pPr lvl="1"/>
            <a:r>
              <a:rPr lang="en-US" sz="2800" dirty="0"/>
              <a:t>Troy </a:t>
            </a:r>
            <a:r>
              <a:rPr lang="en-US" sz="2800" dirty="0" smtClean="0"/>
              <a:t>Hunt -  </a:t>
            </a:r>
            <a:r>
              <a:rPr lang="en-US" sz="2800" dirty="0"/>
              <a:t>a Microsoft Regional Director </a:t>
            </a:r>
            <a:endParaRPr lang="en-US" sz="2800" dirty="0" smtClean="0"/>
          </a:p>
          <a:p>
            <a:pPr lvl="1"/>
            <a:r>
              <a:rPr lang="en-US" sz="2800" dirty="0" smtClean="0"/>
              <a:t>Most </a:t>
            </a:r>
            <a:r>
              <a:rPr lang="en-US" sz="2800" dirty="0"/>
              <a:t>Valuable Professional awardee for Developer </a:t>
            </a:r>
            <a:r>
              <a:rPr lang="en-US" sz="2800" dirty="0" smtClean="0"/>
              <a:t>Security</a:t>
            </a:r>
          </a:p>
          <a:p>
            <a:pPr lvl="1"/>
            <a:r>
              <a:rPr lang="en-US" sz="2800" dirty="0" smtClean="0"/>
              <a:t>Blogger </a:t>
            </a:r>
            <a:r>
              <a:rPr lang="en-US" sz="2800" dirty="0"/>
              <a:t>at troyhunt.com, international speaker on web security</a:t>
            </a:r>
            <a:endParaRPr lang="en-US" sz="2800" dirty="0" smtClean="0">
              <a:hlinkClick r:id="rId2"/>
            </a:endParaRPr>
          </a:p>
          <a:p>
            <a:endParaRPr lang="en-US" dirty="0" smtClean="0">
              <a:hlinkClick r:id="rId2"/>
            </a:endParaRPr>
          </a:p>
          <a:p>
            <a:r>
              <a:rPr lang="en-US" dirty="0" smtClean="0">
                <a:hlinkClick r:id="rId2"/>
              </a:rPr>
              <a:t>https</a:t>
            </a:r>
            <a:r>
              <a:rPr lang="en-US" dirty="0">
                <a:hlinkClick r:id="rId2"/>
              </a:rPr>
              <a:t>://haveibeenpwned.com</a:t>
            </a:r>
            <a:r>
              <a:rPr lang="en-US" dirty="0" smtClean="0">
                <a:hlinkClick r:id="rId2"/>
              </a:rPr>
              <a:t>/</a:t>
            </a:r>
            <a:endParaRPr lang="en-US" dirty="0" smtClean="0"/>
          </a:p>
          <a:p>
            <a:pPr lvl="1"/>
            <a:r>
              <a:rPr lang="en-US" sz="2800" dirty="0"/>
              <a:t>Check if you have an account that has been compromised in a data </a:t>
            </a:r>
            <a:r>
              <a:rPr lang="en-US" sz="2800" dirty="0" smtClean="0"/>
              <a:t>breach</a:t>
            </a:r>
            <a:endParaRPr lang="en-US" dirty="0"/>
          </a:p>
          <a:p>
            <a:r>
              <a:rPr lang="en-US" u="sng" dirty="0" smtClean="0">
                <a:hlinkClick r:id="rId3"/>
              </a:rPr>
              <a:t>https</a:t>
            </a:r>
            <a:r>
              <a:rPr lang="en-US" u="sng" dirty="0">
                <a:hlinkClick r:id="rId3"/>
              </a:rPr>
              <a:t>://haveibeenpwned.com/Passwords</a:t>
            </a:r>
            <a:r>
              <a:rPr lang="en-US" dirty="0"/>
              <a:t> </a:t>
            </a:r>
            <a:endParaRPr lang="en-US" dirty="0" smtClean="0"/>
          </a:p>
          <a:p>
            <a:pPr lvl="1"/>
            <a:r>
              <a:rPr lang="en-US" i="1" dirty="0" smtClean="0"/>
              <a:t>“</a:t>
            </a:r>
            <a:r>
              <a:rPr lang="en-US" sz="2800" i="1" dirty="0"/>
              <a:t>Pwned </a:t>
            </a:r>
            <a:r>
              <a:rPr lang="en-US" sz="2800" dirty="0"/>
              <a:t>Passwords are </a:t>
            </a:r>
            <a:r>
              <a:rPr lang="en-US" sz="2800" b="1" dirty="0"/>
              <a:t>555,278,657</a:t>
            </a:r>
            <a:r>
              <a:rPr lang="en-US" sz="2800" dirty="0"/>
              <a:t> real world passwords previously exposed in data breaches. This exposure makes them unsuitable for ongoing use as they're at much greater risk of being used to take over other accounts. They're searchable online, as well as being downloadable, for use in other online systems.”</a:t>
            </a:r>
          </a:p>
          <a:p>
            <a:pPr marL="0" indent="0">
              <a:buNone/>
            </a:pP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551832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769" y="430306"/>
            <a:ext cx="8337177" cy="9448740"/>
          </a:xfrm>
          <a:prstGeom prst="rect">
            <a:avLst/>
          </a:prstGeom>
          <a:noFill/>
        </p:spPr>
        <p:txBody>
          <a:bodyPr wrap="square" rtlCol="0">
            <a:spAutoFit/>
          </a:bodyPr>
          <a:lstStyle/>
          <a:p>
            <a:r>
              <a:rPr lang="en-US" sz="2400" dirty="0" smtClean="0">
                <a:hlinkClick r:id="rId2"/>
              </a:rPr>
              <a:t>Knowbe4.com/what-is-social-engineering/#6</a:t>
            </a:r>
            <a:endParaRPr lang="en-US" sz="2400" dirty="0" smtClean="0"/>
          </a:p>
          <a:p>
            <a:r>
              <a:rPr lang="en-US" sz="2400" dirty="0"/>
              <a:t>	</a:t>
            </a:r>
            <a:r>
              <a:rPr lang="en-US" sz="2400" dirty="0" smtClean="0"/>
              <a:t>(tip </a:t>
            </a:r>
            <a:r>
              <a:rPr lang="en-US" sz="2400" smtClean="0"/>
              <a:t>sheets are three </a:t>
            </a:r>
            <a:r>
              <a:rPr lang="en-US" sz="2400" dirty="0" smtClean="0"/>
              <a:t>quarters down on the page)</a:t>
            </a:r>
            <a:endParaRPr lang="en-US" sz="2400" dirty="0" smtClean="0">
              <a:hlinkClick r:id="rId3"/>
            </a:endParaRPr>
          </a:p>
          <a:p>
            <a:endParaRPr lang="en-US" sz="2400" dirty="0">
              <a:hlinkClick r:id="rId3"/>
            </a:endParaRPr>
          </a:p>
          <a:p>
            <a:r>
              <a:rPr lang="en-US" sz="2400" dirty="0" smtClean="0">
                <a:hlinkClick r:id="rId3"/>
              </a:rPr>
              <a:t>10 </a:t>
            </a:r>
            <a:r>
              <a:rPr lang="en-US" sz="2400" dirty="0">
                <a:hlinkClick r:id="rId3"/>
              </a:rPr>
              <a:t>tips for spotting a phishing </a:t>
            </a:r>
            <a:r>
              <a:rPr lang="en-US" sz="2400" dirty="0" smtClean="0">
                <a:hlinkClick r:id="rId3"/>
              </a:rPr>
              <a:t>email</a:t>
            </a:r>
            <a:endParaRPr lang="en-US" sz="2400" dirty="0" smtClean="0"/>
          </a:p>
          <a:p>
            <a:endParaRPr lang="en-US" sz="2400" b="1" dirty="0"/>
          </a:p>
          <a:p>
            <a:r>
              <a:rPr lang="en-US" sz="2400" dirty="0">
                <a:hlinkClick r:id="rId4"/>
              </a:rPr>
              <a:t>How to Spot a Phishing Email or Fake Landing </a:t>
            </a:r>
            <a:r>
              <a:rPr lang="en-US" sz="2400" dirty="0" smtClean="0">
                <a:hlinkClick r:id="rId4"/>
              </a:rPr>
              <a:t>Page</a:t>
            </a:r>
            <a:endParaRPr lang="en-US" sz="2400" dirty="0" smtClean="0"/>
          </a:p>
          <a:p>
            <a:endParaRPr lang="en-US" sz="2400" dirty="0"/>
          </a:p>
          <a:p>
            <a:r>
              <a:rPr lang="en-US" sz="2400" dirty="0">
                <a:hlinkClick r:id="rId5"/>
              </a:rPr>
              <a:t>How to Identify a Phishing or Spoofing </a:t>
            </a:r>
            <a:r>
              <a:rPr lang="en-US" sz="2400" dirty="0" smtClean="0">
                <a:hlinkClick r:id="rId5"/>
              </a:rPr>
              <a:t>Email</a:t>
            </a:r>
            <a:endParaRPr lang="en-US" sz="2400" dirty="0" smtClean="0"/>
          </a:p>
          <a:p>
            <a:endParaRPr lang="en-US" sz="2400" dirty="0"/>
          </a:p>
          <a:p>
            <a:r>
              <a:rPr lang="en-US" sz="2400" dirty="0" smtClean="0">
                <a:hlinkClick r:id="rId6"/>
              </a:rPr>
              <a:t>The </a:t>
            </a:r>
            <a:r>
              <a:rPr lang="en-US" sz="2400" dirty="0">
                <a:hlinkClick r:id="rId6"/>
              </a:rPr>
              <a:t>best password managers of </a:t>
            </a:r>
            <a:r>
              <a:rPr lang="en-US" sz="2400" dirty="0" smtClean="0">
                <a:hlinkClick r:id="rId6"/>
              </a:rPr>
              <a:t>2019</a:t>
            </a:r>
            <a:endParaRPr lang="en-US" sz="2400" dirty="0" smtClean="0"/>
          </a:p>
          <a:p>
            <a:endParaRPr lang="en-US" sz="2400" dirty="0"/>
          </a:p>
          <a:p>
            <a:r>
              <a:rPr lang="en-US" sz="2400" dirty="0">
                <a:hlinkClick r:id="rId7"/>
              </a:rPr>
              <a:t>Spotting Phishing </a:t>
            </a:r>
            <a:r>
              <a:rPr lang="en-US" sz="2400" dirty="0" smtClean="0">
                <a:hlinkClick r:id="rId7"/>
              </a:rPr>
              <a:t>Emails</a:t>
            </a:r>
            <a:r>
              <a:rPr lang="en-US" sz="2400" dirty="0" smtClean="0"/>
              <a:t>  (video)</a:t>
            </a:r>
          </a:p>
          <a:p>
            <a:endParaRPr lang="en-US" sz="2400" dirty="0"/>
          </a:p>
          <a:p>
            <a:r>
              <a:rPr lang="en-US" sz="2400" dirty="0">
                <a:hlinkClick r:id="rId8"/>
              </a:rPr>
              <a:t>Identifying Phishing </a:t>
            </a:r>
            <a:r>
              <a:rPr lang="en-US" sz="2400" dirty="0" smtClean="0">
                <a:hlinkClick r:id="rId8"/>
              </a:rPr>
              <a:t>Emails</a:t>
            </a:r>
            <a:r>
              <a:rPr lang="en-US" sz="2400" dirty="0" smtClean="0"/>
              <a:t> </a:t>
            </a:r>
            <a:r>
              <a:rPr lang="en-US" sz="2400" dirty="0"/>
              <a:t>(video)</a:t>
            </a:r>
          </a:p>
          <a:p>
            <a:endParaRPr lang="en-US" sz="2400" dirty="0"/>
          </a:p>
          <a:p>
            <a:r>
              <a:rPr lang="en-US" sz="2400" dirty="0">
                <a:hlinkClick r:id="rId9"/>
              </a:rPr>
              <a:t>Phishing Attack Example - How to Spot a Scam </a:t>
            </a:r>
            <a:r>
              <a:rPr lang="en-US" sz="2400" dirty="0" smtClean="0">
                <a:hlinkClick r:id="rId9"/>
              </a:rPr>
              <a:t>Email</a:t>
            </a:r>
            <a:r>
              <a:rPr lang="en-US" sz="2400" dirty="0" smtClean="0"/>
              <a:t> (video</a:t>
            </a:r>
            <a:r>
              <a:rPr lang="en-US" sz="2400" dirty="0"/>
              <a:t>)</a:t>
            </a:r>
          </a:p>
          <a:p>
            <a:endParaRPr lang="en-US" sz="2800" dirty="0" smtClean="0"/>
          </a:p>
          <a:p>
            <a:endParaRPr lang="en-US" sz="2800" dirty="0"/>
          </a:p>
          <a:p>
            <a:endParaRPr lang="en-US" sz="2800" dirty="0" smtClean="0"/>
          </a:p>
          <a:p>
            <a:endParaRPr lang="en-US" sz="2800" dirty="0"/>
          </a:p>
          <a:p>
            <a:endParaRPr lang="en-US" sz="2800" dirty="0"/>
          </a:p>
          <a:p>
            <a:endParaRPr lang="en-US" sz="2800" b="1" dirty="0" smtClean="0"/>
          </a:p>
          <a:p>
            <a:endParaRPr lang="en-US" sz="2800" b="1" dirty="0"/>
          </a:p>
          <a:p>
            <a:endParaRPr lang="en-US" sz="2800" dirty="0"/>
          </a:p>
        </p:txBody>
      </p:sp>
    </p:spTree>
    <p:extLst>
      <p:ext uri="{BB962C8B-B14F-4D97-AF65-F5344CB8AC3E}">
        <p14:creationId xmlns:p14="http://schemas.microsoft.com/office/powerpoint/2010/main" val="255567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latin typeface="+mn-lt"/>
              </a:rPr>
              <a:t>Cyber Security Terminology</a:t>
            </a:r>
            <a:endParaRPr lang="en-US" u="sng" dirty="0"/>
          </a:p>
        </p:txBody>
      </p:sp>
      <p:sp>
        <p:nvSpPr>
          <p:cNvPr id="3" name="Content Placeholder 2"/>
          <p:cNvSpPr>
            <a:spLocks noGrp="1"/>
          </p:cNvSpPr>
          <p:nvPr>
            <p:ph idx="1"/>
          </p:nvPr>
        </p:nvSpPr>
        <p:spPr/>
        <p:txBody>
          <a:bodyPr/>
          <a:lstStyle/>
          <a:p>
            <a:pPr marL="0" indent="0">
              <a:buNone/>
            </a:pPr>
            <a:r>
              <a:rPr lang="en-US" b="1" dirty="0" smtClean="0"/>
              <a:t>Social Engineering </a:t>
            </a:r>
            <a:r>
              <a:rPr lang="en-US" dirty="0" smtClean="0"/>
              <a:t>- </a:t>
            </a:r>
            <a:r>
              <a:rPr lang="en-US" dirty="0"/>
              <a:t>the art of manipulating, influencing, or deceiving </a:t>
            </a:r>
            <a:r>
              <a:rPr lang="en-US" dirty="0" smtClean="0"/>
              <a:t>       		              you </a:t>
            </a:r>
            <a:r>
              <a:rPr lang="en-US" dirty="0"/>
              <a:t>in order to </a:t>
            </a:r>
            <a:r>
              <a:rPr lang="en-US" dirty="0" smtClean="0"/>
              <a:t>get something of value. </a:t>
            </a:r>
          </a:p>
          <a:p>
            <a:pPr lvl="1"/>
            <a:r>
              <a:rPr lang="en-US" sz="2800" b="1" dirty="0" smtClean="0"/>
              <a:t>Phishing</a:t>
            </a:r>
            <a:r>
              <a:rPr lang="en-US" dirty="0" smtClean="0"/>
              <a:t> - t</a:t>
            </a:r>
            <a:r>
              <a:rPr lang="en-US" sz="2800" dirty="0" smtClean="0"/>
              <a:t>he </a:t>
            </a:r>
            <a:r>
              <a:rPr lang="en-US" sz="2800" dirty="0"/>
              <a:t>process of attempting to acquire sensitive information such as usernames, passwords, and credit card details by masquerading as </a:t>
            </a:r>
            <a:r>
              <a:rPr lang="en-US" sz="2800" dirty="0" smtClean="0"/>
              <a:t>a trustworthy entity. Uses bulk email.</a:t>
            </a:r>
          </a:p>
          <a:p>
            <a:pPr lvl="3"/>
            <a:r>
              <a:rPr lang="en-US" sz="2800" dirty="0" smtClean="0"/>
              <a:t>Social Website</a:t>
            </a:r>
          </a:p>
          <a:p>
            <a:pPr lvl="3"/>
            <a:r>
              <a:rPr lang="en-US" sz="2800" dirty="0" smtClean="0"/>
              <a:t>Bank</a:t>
            </a:r>
          </a:p>
          <a:p>
            <a:pPr lvl="3"/>
            <a:r>
              <a:rPr lang="en-US" sz="2800" dirty="0" smtClean="0"/>
              <a:t>IT administrators</a:t>
            </a:r>
            <a:endParaRPr lang="en-US" sz="2800" dirty="0"/>
          </a:p>
        </p:txBody>
      </p:sp>
    </p:spTree>
    <p:extLst>
      <p:ext uri="{BB962C8B-B14F-4D97-AF65-F5344CB8AC3E}">
        <p14:creationId xmlns:p14="http://schemas.microsoft.com/office/powerpoint/2010/main" val="3813619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1671"/>
            <a:ext cx="10515600" cy="5585292"/>
          </a:xfrm>
        </p:spPr>
        <p:txBody>
          <a:bodyPr/>
          <a:lstStyle/>
          <a:p>
            <a:pPr lvl="1"/>
            <a:r>
              <a:rPr lang="en-US" b="1" dirty="0" smtClean="0"/>
              <a:t>Spear Phishing</a:t>
            </a:r>
          </a:p>
          <a:p>
            <a:pPr lvl="2"/>
            <a:r>
              <a:rPr lang="en-US" sz="2400" dirty="0"/>
              <a:t>A small, focused, targeted attack </a:t>
            </a:r>
            <a:r>
              <a:rPr lang="en-US" sz="2400" dirty="0" smtClean="0"/>
              <a:t>using </a:t>
            </a:r>
            <a:r>
              <a:rPr lang="en-US" sz="2400" dirty="0"/>
              <a:t>email on a particular person or organization with the goal to penetrate their defenses. </a:t>
            </a:r>
            <a:r>
              <a:rPr lang="en-US" sz="2400" dirty="0" smtClean="0"/>
              <a:t>Also known as CEO fraud.</a:t>
            </a:r>
          </a:p>
          <a:p>
            <a:pPr lvl="2"/>
            <a:endParaRPr lang="en-US" sz="2800" dirty="0"/>
          </a:p>
          <a:p>
            <a:pPr lvl="1"/>
            <a:r>
              <a:rPr lang="en-US" b="1" dirty="0" err="1" smtClean="0"/>
              <a:t>SMiShing</a:t>
            </a:r>
            <a:r>
              <a:rPr lang="en-US" b="1" dirty="0" smtClean="0"/>
              <a:t> </a:t>
            </a:r>
            <a:r>
              <a:rPr lang="en-US" dirty="0" smtClean="0"/>
              <a:t>| SMS/MMS texts</a:t>
            </a:r>
          </a:p>
          <a:p>
            <a:pPr lvl="1"/>
            <a:endParaRPr lang="en-US" dirty="0"/>
          </a:p>
          <a:p>
            <a:pPr lvl="1"/>
            <a:r>
              <a:rPr lang="en-US" b="1" dirty="0" smtClean="0"/>
              <a:t>Vishing </a:t>
            </a:r>
            <a:r>
              <a:rPr lang="en-US" dirty="0" smtClean="0"/>
              <a:t>| phone calls/voice messages</a:t>
            </a:r>
          </a:p>
          <a:p>
            <a:pPr lvl="1"/>
            <a:endParaRPr lang="en-US" b="1" dirty="0"/>
          </a:p>
          <a:p>
            <a:pPr lvl="1"/>
            <a:r>
              <a:rPr lang="en-US" b="1" dirty="0" smtClean="0"/>
              <a:t>Ransomware</a:t>
            </a:r>
          </a:p>
          <a:p>
            <a:pPr lvl="2"/>
            <a:r>
              <a:rPr lang="en-US" sz="2400" dirty="0"/>
              <a:t>Ransomware is a </a:t>
            </a:r>
            <a:r>
              <a:rPr lang="en-US" sz="2400" dirty="0" smtClean="0"/>
              <a:t>type </a:t>
            </a:r>
            <a:r>
              <a:rPr lang="en-US" sz="2400" dirty="0"/>
              <a:t>of malware that prevents or limits access to a system or network by encrypting files on the system</a:t>
            </a:r>
            <a:r>
              <a:rPr lang="en-US" sz="2400" dirty="0" smtClean="0"/>
              <a:t>. They require a payment (in bitcoins) in order to get the encryption key to unlock the files.</a:t>
            </a:r>
            <a:endParaRPr lang="en-US" sz="2400" b="1" dirty="0" smtClean="0"/>
          </a:p>
          <a:p>
            <a:pPr lvl="1"/>
            <a:endParaRPr lang="en-US" b="1" dirty="0" smtClean="0"/>
          </a:p>
        </p:txBody>
      </p:sp>
    </p:spTree>
    <p:extLst>
      <p:ext uri="{BB962C8B-B14F-4D97-AF65-F5344CB8AC3E}">
        <p14:creationId xmlns:p14="http://schemas.microsoft.com/office/powerpoint/2010/main" val="3518277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1548"/>
          </a:xfrm>
        </p:spPr>
        <p:txBody>
          <a:bodyPr>
            <a:normAutofit/>
          </a:bodyPr>
          <a:lstStyle/>
          <a:p>
            <a:pPr algn="ctr"/>
            <a:r>
              <a:rPr lang="en-US" sz="3200" b="1" u="sng" dirty="0" smtClean="0"/>
              <a:t>A Look at some Cybercrime activity</a:t>
            </a:r>
            <a:endParaRPr lang="en-US" sz="3200" b="1" u="sng" dirty="0"/>
          </a:p>
        </p:txBody>
      </p:sp>
      <p:sp>
        <p:nvSpPr>
          <p:cNvPr id="3" name="Content Placeholder 2"/>
          <p:cNvSpPr>
            <a:spLocks noGrp="1"/>
          </p:cNvSpPr>
          <p:nvPr>
            <p:ph idx="1"/>
          </p:nvPr>
        </p:nvSpPr>
        <p:spPr>
          <a:xfrm>
            <a:off x="838200" y="1094105"/>
            <a:ext cx="10515600" cy="5511090"/>
          </a:xfrm>
        </p:spPr>
        <p:txBody>
          <a:bodyPr>
            <a:normAutofit fontScale="92500" lnSpcReduction="10000"/>
          </a:bodyPr>
          <a:lstStyle/>
          <a:p>
            <a:r>
              <a:rPr lang="en-US" dirty="0"/>
              <a:t>Email phishing is a top threat to organizations because it works so </a:t>
            </a:r>
            <a:r>
              <a:rPr lang="en-US" dirty="0" smtClean="0"/>
              <a:t>well. </a:t>
            </a:r>
            <a:r>
              <a:rPr lang="en-US" dirty="0"/>
              <a:t>Represents 93% of breaches – </a:t>
            </a:r>
            <a:r>
              <a:rPr lang="en-US" i="1" dirty="0"/>
              <a:t>Verizon </a:t>
            </a:r>
            <a:r>
              <a:rPr lang="en-US" i="1" dirty="0" smtClean="0"/>
              <a:t>DBIR</a:t>
            </a:r>
            <a:endParaRPr lang="en-US" i="1" dirty="0"/>
          </a:p>
          <a:p>
            <a:pPr lvl="1">
              <a:buFont typeface="Wingdings" panose="05000000000000000000" pitchFamily="2" charset="2"/>
              <a:buChar char="Ø"/>
            </a:pPr>
            <a:r>
              <a:rPr lang="en-US" sz="2800" dirty="0" smtClean="0"/>
              <a:t>This makes the everyday user the last line of defense.</a:t>
            </a:r>
          </a:p>
          <a:p>
            <a:r>
              <a:rPr lang="en-US" dirty="0" smtClean="0"/>
              <a:t>Ransomware </a:t>
            </a:r>
            <a:r>
              <a:rPr lang="en-US" dirty="0"/>
              <a:t>attacks </a:t>
            </a:r>
            <a:r>
              <a:rPr lang="en-US" dirty="0" smtClean="0"/>
              <a:t>are growing more than 360% annually. – </a:t>
            </a:r>
            <a:r>
              <a:rPr lang="en-US" i="1" dirty="0" smtClean="0"/>
              <a:t>CISCO</a:t>
            </a:r>
          </a:p>
          <a:p>
            <a:r>
              <a:rPr lang="en-US" dirty="0"/>
              <a:t>According to </a:t>
            </a:r>
            <a:r>
              <a:rPr lang="en-US" dirty="0" err="1"/>
              <a:t>EmsiSoft</a:t>
            </a:r>
            <a:r>
              <a:rPr lang="en-US" dirty="0"/>
              <a:t>, the first nine months of 2019 saw ransomware attacks against 621 government entities; healthcare service providers; and school districts, colleges and </a:t>
            </a:r>
            <a:r>
              <a:rPr lang="en-US" dirty="0" smtClean="0"/>
              <a:t>universities- that </a:t>
            </a:r>
            <a:r>
              <a:rPr lang="en-US" dirty="0"/>
              <a:t>number includes at least 62 </a:t>
            </a:r>
            <a:r>
              <a:rPr lang="en-US" dirty="0" smtClean="0"/>
              <a:t>educational </a:t>
            </a:r>
            <a:r>
              <a:rPr lang="en-US" dirty="0"/>
              <a:t>institution incidents involving more than 1,000 individual </a:t>
            </a:r>
            <a:r>
              <a:rPr lang="en-US" dirty="0" smtClean="0"/>
              <a:t>schools.</a:t>
            </a:r>
          </a:p>
          <a:p>
            <a:r>
              <a:rPr lang="en-US" dirty="0" smtClean="0"/>
              <a:t>2019 </a:t>
            </a:r>
            <a:r>
              <a:rPr lang="en-US" dirty="0" err="1"/>
              <a:t>MidYear</a:t>
            </a:r>
            <a:r>
              <a:rPr lang="en-US" dirty="0"/>
              <a:t> </a:t>
            </a:r>
            <a:r>
              <a:rPr lang="en-US" dirty="0" err="1"/>
              <a:t>QuickView</a:t>
            </a:r>
            <a:r>
              <a:rPr lang="en-US" dirty="0"/>
              <a:t> Data Breach </a:t>
            </a:r>
            <a:r>
              <a:rPr lang="en-US" dirty="0" smtClean="0"/>
              <a:t>Report - the </a:t>
            </a:r>
            <a:r>
              <a:rPr lang="en-US" dirty="0"/>
              <a:t>first six </a:t>
            </a:r>
            <a:r>
              <a:rPr lang="en-US" dirty="0" smtClean="0"/>
              <a:t>months saw </a:t>
            </a:r>
            <a:r>
              <a:rPr lang="en-US" dirty="0"/>
              <a:t>more than 3,800 publicly disclosed breaches exposing an incredible 4.1 billion compromised records. </a:t>
            </a:r>
            <a:endParaRPr lang="en-US" dirty="0" smtClean="0"/>
          </a:p>
          <a:p>
            <a:r>
              <a:rPr lang="en-US" dirty="0" smtClean="0"/>
              <a:t>149 of 3800 breaches accounts for 3.2 BILLION of the records.</a:t>
            </a:r>
          </a:p>
          <a:p>
            <a:pPr lvl="1">
              <a:buFont typeface="Wingdings" panose="05000000000000000000" pitchFamily="2" charset="2"/>
              <a:buChar char="Ø"/>
            </a:pPr>
            <a:r>
              <a:rPr lang="en-US" dirty="0" smtClean="0"/>
              <a:t>Email addresses (70 percent)</a:t>
            </a:r>
          </a:p>
          <a:p>
            <a:pPr lvl="1">
              <a:buFont typeface="Wingdings" panose="05000000000000000000" pitchFamily="2" charset="2"/>
              <a:buChar char="Ø"/>
            </a:pPr>
            <a:r>
              <a:rPr lang="en-US" dirty="0" smtClean="0"/>
              <a:t>Passwords (65 percent)</a:t>
            </a:r>
          </a:p>
          <a:p>
            <a:endParaRPr lang="en-US" dirty="0" smtClean="0"/>
          </a:p>
          <a:p>
            <a:endParaRPr lang="en-US" dirty="0" smtClean="0"/>
          </a:p>
        </p:txBody>
      </p:sp>
    </p:spTree>
    <p:extLst>
      <p:ext uri="{BB962C8B-B14F-4D97-AF65-F5344CB8AC3E}">
        <p14:creationId xmlns:p14="http://schemas.microsoft.com/office/powerpoint/2010/main" val="154796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50"/>
                                        <p:tgtEl>
                                          <p:spTgt spid="3">
                                            <p:txEl>
                                              <p:pRg st="6" end="6"/>
                                            </p:txEl>
                                          </p:spTgt>
                                        </p:tgtEl>
                                      </p:cBhvr>
                                    </p:animEffect>
                                    <p:anim calcmode="lin" valueType="num">
                                      <p:cBhvr>
                                        <p:cTn id="50"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50"/>
                                        <p:tgtEl>
                                          <p:spTgt spid="3">
                                            <p:txEl>
                                              <p:pRg st="7" end="7"/>
                                            </p:txEl>
                                          </p:spTgt>
                                        </p:tgtEl>
                                      </p:cBhvr>
                                    </p:animEffect>
                                    <p:anim calcmode="lin" valueType="num">
                                      <p:cBhvr>
                                        <p:cTn id="57"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1334" y="0"/>
            <a:ext cx="8849332" cy="6858000"/>
          </a:xfrm>
          <a:prstGeom prst="rect">
            <a:avLst/>
          </a:prstGeom>
        </p:spPr>
      </p:pic>
    </p:spTree>
    <p:extLst>
      <p:ext uri="{BB962C8B-B14F-4D97-AF65-F5344CB8AC3E}">
        <p14:creationId xmlns:p14="http://schemas.microsoft.com/office/powerpoint/2010/main" val="383576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3191" y="239634"/>
            <a:ext cx="8939605" cy="6500032"/>
          </a:xfrm>
          <a:prstGeom prst="rect">
            <a:avLst/>
          </a:prstGeom>
        </p:spPr>
      </p:pic>
    </p:spTree>
    <p:extLst>
      <p:ext uri="{BB962C8B-B14F-4D97-AF65-F5344CB8AC3E}">
        <p14:creationId xmlns:p14="http://schemas.microsoft.com/office/powerpoint/2010/main" val="1386485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9468" y="522474"/>
            <a:ext cx="10639425" cy="5705475"/>
          </a:xfrm>
          <a:prstGeom prst="rect">
            <a:avLst/>
          </a:prstGeom>
        </p:spPr>
      </p:pic>
    </p:spTree>
    <p:extLst>
      <p:ext uri="{BB962C8B-B14F-4D97-AF65-F5344CB8AC3E}">
        <p14:creationId xmlns:p14="http://schemas.microsoft.com/office/powerpoint/2010/main" val="2184441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7892" y="421429"/>
            <a:ext cx="8304904" cy="6038538"/>
          </a:xfrm>
          <a:prstGeom prst="rect">
            <a:avLst/>
          </a:prstGeom>
        </p:spPr>
      </p:pic>
    </p:spTree>
    <p:extLst>
      <p:ext uri="{BB962C8B-B14F-4D97-AF65-F5344CB8AC3E}">
        <p14:creationId xmlns:p14="http://schemas.microsoft.com/office/powerpoint/2010/main" val="3352372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10639</TotalTime>
  <Words>545</Words>
  <Application>Microsoft Office PowerPoint</Application>
  <PresentationFormat>Widescreen</PresentationFormat>
  <Paragraphs>100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                             Are You The Weakest Link? (to your Networks security) </vt:lpstr>
      <vt:lpstr>Outline</vt:lpstr>
      <vt:lpstr>Cyber Security Terminology</vt:lpstr>
      <vt:lpstr>PowerPoint Presentation</vt:lpstr>
      <vt:lpstr>A Look at some Cybercrime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poor password choices</vt:lpstr>
      <vt:lpstr>Password Managers</vt:lpstr>
      <vt:lpstr>PowerPoint Presentation</vt:lpstr>
      <vt:lpstr>PowerPoint Presentation</vt:lpstr>
      <vt:lpstr>PowerPoint Presentation</vt:lpstr>
    </vt:vector>
  </TitlesOfParts>
  <Company>Archdiocese of Milwaukee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Spot Phishing Emails and Not Get Hooked</dc:title>
  <dc:creator>Dale Klein</dc:creator>
  <cp:lastModifiedBy>Dale Klein</cp:lastModifiedBy>
  <cp:revision>108</cp:revision>
  <dcterms:created xsi:type="dcterms:W3CDTF">2018-12-21T17:37:30Z</dcterms:created>
  <dcterms:modified xsi:type="dcterms:W3CDTF">2020-01-17T18:51:46Z</dcterms:modified>
</cp:coreProperties>
</file>