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6" r:id="rId5"/>
    <p:sldId id="259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35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25BA0-8DEC-4885-9303-4B2790471621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A147-758E-4DB8-9146-56A777F77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25BA0-8DEC-4885-9303-4B2790471621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A147-758E-4DB8-9146-56A777F77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25BA0-8DEC-4885-9303-4B2790471621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A147-758E-4DB8-9146-56A777F77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25BA0-8DEC-4885-9303-4B2790471621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A147-758E-4DB8-9146-56A777F77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25BA0-8DEC-4885-9303-4B2790471621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A147-758E-4DB8-9146-56A777F77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25BA0-8DEC-4885-9303-4B2790471621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A147-758E-4DB8-9146-56A777F77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25BA0-8DEC-4885-9303-4B2790471621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A147-758E-4DB8-9146-56A777F77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25BA0-8DEC-4885-9303-4B2790471621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A147-758E-4DB8-9146-56A777F77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25BA0-8DEC-4885-9303-4B2790471621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A147-758E-4DB8-9146-56A777F775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25BA0-8DEC-4885-9303-4B2790471621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EA147-758E-4DB8-9146-56A777F7750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25BA0-8DEC-4885-9303-4B2790471621}" type="datetimeFigureOut">
              <a:rPr lang="en-US" smtClean="0"/>
              <a:t>11/2/2016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FEA147-758E-4DB8-9146-56A777F7750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0FEA147-758E-4DB8-9146-56A777F7750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1725BA0-8DEC-4885-9303-4B2790471621}" type="datetimeFigureOut">
              <a:rPr lang="en-US" smtClean="0"/>
              <a:t>11/2/2016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6303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>
                <a:solidFill>
                  <a:schemeClr val="tx1"/>
                </a:solidFill>
              </a:rPr>
              <a:t>Session 4: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Early </a:t>
            </a:r>
            <a:r>
              <a:rPr lang="en-US" dirty="0">
                <a:solidFill>
                  <a:schemeClr val="tx1"/>
                </a:solidFill>
              </a:rPr>
              <a:t>Christian Dynamic Homilies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524000"/>
            <a:ext cx="81534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3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3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3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9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3200" dirty="0" smtClean="0">
                <a:solidFill>
                  <a:srgbClr val="FF9900"/>
                </a:solidFill>
              </a:rPr>
              <a:t>Motivating the early Christian congregations  </a:t>
            </a:r>
          </a:p>
          <a:p>
            <a:pPr marL="0" indent="0" algn="ctr">
              <a:buNone/>
            </a:pPr>
            <a:endParaRPr lang="en-US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AutoNum type="arabicPeriod"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286000"/>
            <a:ext cx="57912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283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56260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 smtClean="0"/>
              <a:t>The </a:t>
            </a:r>
            <a:r>
              <a:rPr lang="en-US" sz="2400" dirty="0" smtClean="0"/>
              <a:t>Hebrews’ homilist invites his congregation to serious discernment:</a:t>
            </a:r>
          </a:p>
          <a:p>
            <a:pPr marL="457200" indent="-457200">
              <a:buNone/>
            </a:pPr>
            <a:r>
              <a:rPr lang="en-US" sz="2400" dirty="0"/>
              <a:t>	</a:t>
            </a:r>
            <a:r>
              <a:rPr lang="en-US" sz="2400" dirty="0" smtClean="0">
                <a:solidFill>
                  <a:srgbClr val="FFC000"/>
                </a:solidFill>
              </a:rPr>
              <a:t>“</a:t>
            </a:r>
            <a:r>
              <a:rPr lang="en-US" sz="2400" dirty="0" smtClean="0">
                <a:solidFill>
                  <a:srgbClr val="FF9900"/>
                </a:solidFill>
              </a:rPr>
              <a:t>Therefore, let us leave behind the basic teaching of </a:t>
            </a:r>
          </a:p>
          <a:p>
            <a:pPr marL="457200" indent="-457200">
              <a:buNone/>
            </a:pPr>
            <a:r>
              <a:rPr lang="en-US" sz="2400" dirty="0">
                <a:solidFill>
                  <a:srgbClr val="FF9900"/>
                </a:solidFill>
              </a:rPr>
              <a:t>	</a:t>
            </a:r>
            <a:r>
              <a:rPr lang="en-US" sz="2400" dirty="0" smtClean="0">
                <a:solidFill>
                  <a:srgbClr val="FF9900"/>
                </a:solidFill>
              </a:rPr>
              <a:t>Christ and advance to maturity, without laying the </a:t>
            </a:r>
          </a:p>
          <a:p>
            <a:pPr marL="457200" indent="-457200">
              <a:buNone/>
            </a:pPr>
            <a:r>
              <a:rPr lang="en-US" sz="2400" dirty="0">
                <a:solidFill>
                  <a:srgbClr val="FF9900"/>
                </a:solidFill>
              </a:rPr>
              <a:t>	</a:t>
            </a:r>
            <a:r>
              <a:rPr lang="en-US" sz="2400" dirty="0" smtClean="0">
                <a:solidFill>
                  <a:srgbClr val="FF9900"/>
                </a:solidFill>
              </a:rPr>
              <a:t>foundation all over again.” </a:t>
            </a:r>
            <a:r>
              <a:rPr lang="en-US" sz="2400" dirty="0" smtClean="0"/>
              <a:t>– 6:1</a:t>
            </a:r>
          </a:p>
          <a:p>
            <a:pPr marL="457200" indent="-457200">
              <a:buNone/>
            </a:pPr>
            <a:endParaRPr lang="en-US" sz="9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400" dirty="0"/>
              <a:t>2</a:t>
            </a:r>
            <a:r>
              <a:rPr lang="en-US" sz="2400" dirty="0" smtClean="0"/>
              <a:t> examples of “mature” theology – read every </a:t>
            </a:r>
            <a:r>
              <a:rPr lang="en-US" sz="2400" i="1" u="sng" dirty="0" smtClean="0">
                <a:solidFill>
                  <a:srgbClr val="FF0000"/>
                </a:solidFill>
              </a:rPr>
              <a:t>Good Friday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as the 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reading</a:t>
            </a:r>
          </a:p>
          <a:p>
            <a:pPr marL="457200" indent="-457200">
              <a:buNone/>
            </a:pPr>
            <a:r>
              <a:rPr lang="en-US" sz="2400" dirty="0" smtClean="0">
                <a:solidFill>
                  <a:srgbClr val="FF9900"/>
                </a:solidFill>
              </a:rPr>
              <a:t>“Therefore, since we have a great high priest who has passed through </a:t>
            </a:r>
            <a:r>
              <a:rPr lang="en-US" sz="2400" dirty="0" smtClean="0">
                <a:solidFill>
                  <a:srgbClr val="FF9900"/>
                </a:solidFill>
              </a:rPr>
              <a:t>the </a:t>
            </a:r>
            <a:r>
              <a:rPr lang="en-US" sz="2400" dirty="0" smtClean="0">
                <a:solidFill>
                  <a:srgbClr val="FF9900"/>
                </a:solidFill>
              </a:rPr>
              <a:t>heavens, Jesus, the Son of God, let us hold fast to our confession. </a:t>
            </a:r>
            <a:r>
              <a:rPr lang="en-US" sz="2400" dirty="0" smtClean="0">
                <a:solidFill>
                  <a:srgbClr val="FF9900"/>
                </a:solidFill>
              </a:rPr>
              <a:t>For </a:t>
            </a:r>
            <a:r>
              <a:rPr lang="en-US" sz="2400" dirty="0" smtClean="0">
                <a:solidFill>
                  <a:srgbClr val="FF9900"/>
                </a:solidFill>
              </a:rPr>
              <a:t>we do not have a high priest who is unsympathetic with our weaknesses, but one who has been similarly tested in every way, yet without sin.”</a:t>
            </a:r>
            <a:r>
              <a:rPr lang="en-US" sz="2400" dirty="0" smtClean="0">
                <a:solidFill>
                  <a:srgbClr val="FFC000"/>
                </a:solidFill>
              </a:rPr>
              <a:t> </a:t>
            </a:r>
            <a:r>
              <a:rPr lang="en-US" sz="2400" dirty="0" smtClean="0"/>
              <a:t>– 4:14-15 </a:t>
            </a:r>
          </a:p>
          <a:p>
            <a:pPr marL="457200" indent="-457200">
              <a:buNone/>
            </a:pPr>
            <a:r>
              <a:rPr lang="en-US" sz="2400" dirty="0" smtClean="0">
                <a:solidFill>
                  <a:srgbClr val="FFC000"/>
                </a:solidFill>
              </a:rPr>
              <a:t>	</a:t>
            </a:r>
            <a:endParaRPr lang="en-US" sz="1000" dirty="0" smtClean="0">
              <a:solidFill>
                <a:srgbClr val="FFC000"/>
              </a:solidFill>
            </a:endParaRPr>
          </a:p>
          <a:p>
            <a:pPr marL="457200" indent="-457200">
              <a:buNone/>
            </a:pPr>
            <a:r>
              <a:rPr lang="en-US" sz="2400" dirty="0" smtClean="0">
                <a:solidFill>
                  <a:srgbClr val="FF9900"/>
                </a:solidFill>
              </a:rPr>
              <a:t>“Son though he was, he learned obedience from what he had suffered, and when he was made perfect, he became the source of eternal salvation for all who obey him.”   </a:t>
            </a:r>
            <a:r>
              <a:rPr lang="en-US" sz="2400" dirty="0" smtClean="0"/>
              <a:t>- 5:8-9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chemeClr val="tx1"/>
                </a:solidFill>
              </a:rPr>
              <a:t>Hebrews: </a:t>
            </a:r>
            <a:r>
              <a:rPr lang="en-US" sz="4800" dirty="0" smtClean="0">
                <a:solidFill>
                  <a:schemeClr val="tx1"/>
                </a:solidFill>
              </a:rPr>
              <a:t/>
            </a:r>
            <a:br>
              <a:rPr lang="en-US" sz="4800" dirty="0" smtClean="0">
                <a:solidFill>
                  <a:schemeClr val="tx1"/>
                </a:solidFill>
              </a:rPr>
            </a:br>
            <a:r>
              <a:rPr lang="en-US" sz="4800" dirty="0" smtClean="0">
                <a:solidFill>
                  <a:schemeClr val="tx1"/>
                </a:solidFill>
              </a:rPr>
              <a:t>responding </a:t>
            </a:r>
            <a:r>
              <a:rPr lang="en-US" sz="4800" dirty="0">
                <a:solidFill>
                  <a:schemeClr val="tx1"/>
                </a:solidFill>
              </a:rPr>
              <a:t>to “sluggish” believers </a:t>
            </a:r>
            <a:r>
              <a:rPr lang="en-US" sz="4800" dirty="0">
                <a:solidFill>
                  <a:srgbClr val="FF0000"/>
                </a:solidFill>
              </a:rPr>
              <a:t/>
            </a:r>
            <a:br>
              <a:rPr lang="en-US" sz="4800" dirty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5029200" y="2286000"/>
            <a:ext cx="4114800" cy="2286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354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524000"/>
            <a:ext cx="7924800" cy="5029200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3200" dirty="0" smtClean="0">
                <a:solidFill>
                  <a:srgbClr val="FF9900"/>
                </a:solidFill>
              </a:rPr>
              <a:t>Questions </a:t>
            </a:r>
            <a:r>
              <a:rPr lang="en-US" sz="3200" dirty="0">
                <a:solidFill>
                  <a:srgbClr val="FF9900"/>
                </a:solidFill>
              </a:rPr>
              <a:t>for </a:t>
            </a:r>
            <a:r>
              <a:rPr lang="en-US" sz="3200" dirty="0" smtClean="0">
                <a:solidFill>
                  <a:srgbClr val="FF9900"/>
                </a:solidFill>
              </a:rPr>
              <a:t>Theological Reflection</a:t>
            </a:r>
          </a:p>
          <a:p>
            <a:pPr marL="0" lvl="0" indent="0" algn="ctr">
              <a:buNone/>
            </a:pPr>
            <a:endParaRPr lang="en-US" sz="1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3200" dirty="0" smtClean="0"/>
              <a:t>Which of your homilies get the best reviews?  </a:t>
            </a:r>
            <a:endParaRPr lang="en-US" sz="3200" dirty="0" smtClean="0"/>
          </a:p>
          <a:p>
            <a:pPr marL="514350" lvl="0" indent="-514350">
              <a:buFont typeface="+mj-lt"/>
              <a:buAutoNum type="arabicPeriod"/>
            </a:pPr>
            <a:endParaRPr lang="en-US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What makes for a good homily, in your view?   </a:t>
            </a:r>
          </a:p>
          <a:p>
            <a:pPr marL="514350" lvl="0" indent="-514350">
              <a:buFont typeface="+mj-lt"/>
              <a:buAutoNum type="arabicPeriod"/>
            </a:pPr>
            <a:endParaRPr lang="en-US" sz="16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sz="3200" dirty="0" smtClean="0"/>
              <a:t>Which homilies </a:t>
            </a:r>
            <a:r>
              <a:rPr lang="en-US" sz="3200" dirty="0" smtClean="0"/>
              <a:t>are most challenging for you to preach?    </a:t>
            </a:r>
            <a:endParaRPr lang="en-US" sz="3200" dirty="0" smtClean="0"/>
          </a:p>
          <a:p>
            <a:pPr marL="514350" lvl="0" indent="-514350">
              <a:buFont typeface="+mj-lt"/>
              <a:buAutoNum type="arabicPeriod"/>
            </a:pP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1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Early Christian Dynamic Homilies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85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524000"/>
            <a:ext cx="7924800" cy="5029200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3200" dirty="0" smtClean="0">
                <a:solidFill>
                  <a:srgbClr val="FF9900"/>
                </a:solidFill>
              </a:rPr>
              <a:t>Questions </a:t>
            </a:r>
            <a:r>
              <a:rPr lang="en-US" sz="3200" dirty="0">
                <a:solidFill>
                  <a:srgbClr val="FF9900"/>
                </a:solidFill>
              </a:rPr>
              <a:t>for </a:t>
            </a:r>
            <a:r>
              <a:rPr lang="en-US" sz="3200" dirty="0" smtClean="0">
                <a:solidFill>
                  <a:srgbClr val="FF9900"/>
                </a:solidFill>
              </a:rPr>
              <a:t>Theological Reflection</a:t>
            </a:r>
          </a:p>
          <a:p>
            <a:pPr marL="0" lvl="0" indent="0" algn="ctr">
              <a:buNone/>
            </a:pPr>
            <a:endParaRPr lang="en-US" sz="10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3200" dirty="0" smtClean="0"/>
              <a:t>Which of your homilies get the best reviews?  </a:t>
            </a:r>
            <a:endParaRPr lang="en-US" sz="3200" dirty="0" smtClean="0"/>
          </a:p>
          <a:p>
            <a:pPr marL="514350" lvl="0" indent="-514350">
              <a:buFont typeface="+mj-lt"/>
              <a:buAutoNum type="arabicPeriod"/>
            </a:pPr>
            <a:endParaRPr lang="en-US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What makes for a good homily, in your view?   </a:t>
            </a:r>
          </a:p>
          <a:p>
            <a:pPr marL="514350" lvl="0" indent="-514350">
              <a:buFont typeface="+mj-lt"/>
              <a:buAutoNum type="arabicPeriod"/>
            </a:pPr>
            <a:endParaRPr lang="en-US" sz="16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US" sz="3200" dirty="0" smtClean="0"/>
              <a:t>Which homilies </a:t>
            </a:r>
            <a:r>
              <a:rPr lang="en-US" sz="3200" dirty="0" smtClean="0"/>
              <a:t>are most challenging for you to preach?    </a:t>
            </a:r>
            <a:endParaRPr lang="en-US" sz="3200" dirty="0" smtClean="0"/>
          </a:p>
          <a:p>
            <a:pPr marL="514350" lvl="0" indent="-514350">
              <a:buFont typeface="+mj-lt"/>
              <a:buAutoNum type="arabicPeriod"/>
            </a:pP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US" sz="1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Early Christian Dynamic Homilies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0676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7772400" cy="1371600"/>
          </a:xfrm>
        </p:spPr>
        <p:txBody>
          <a:bodyPr>
            <a:normAutofit/>
          </a:bodyPr>
          <a:lstStyle/>
          <a:p>
            <a:pPr algn="ctr"/>
            <a:r>
              <a:rPr lang="en-US" sz="3300" dirty="0" smtClean="0">
                <a:solidFill>
                  <a:schemeClr val="tx1"/>
                </a:solidFill>
              </a:rPr>
              <a:t>Early </a:t>
            </a:r>
            <a:r>
              <a:rPr lang="en-US" sz="3300" dirty="0" smtClean="0">
                <a:solidFill>
                  <a:schemeClr val="tx1"/>
                </a:solidFill>
              </a:rPr>
              <a:t>Christian Dynamic Homilies </a:t>
            </a:r>
            <a:endParaRPr lang="en-US" sz="3300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381000" y="1905000"/>
            <a:ext cx="4059936" cy="4343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 </a:t>
            </a:r>
            <a:r>
              <a:rPr lang="en-US" dirty="0" smtClean="0">
                <a:solidFill>
                  <a:srgbClr val="FF9900"/>
                </a:solidFill>
              </a:rPr>
              <a:t>New Testament Sources:</a:t>
            </a:r>
          </a:p>
          <a:p>
            <a:pPr marL="0" indent="0" algn="ctr">
              <a:buNone/>
            </a:pPr>
            <a:endParaRPr lang="en-US" sz="1000" dirty="0" smtClean="0"/>
          </a:p>
          <a:p>
            <a:pPr marL="0" indent="0" algn="ctr">
              <a:buNone/>
            </a:pPr>
            <a:r>
              <a:rPr lang="en-US" dirty="0" smtClean="0"/>
              <a:t>The Book of Hebrews    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4350" y="1893570"/>
            <a:ext cx="4114800" cy="4191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9900"/>
                </a:solidFill>
              </a:rPr>
              <a:t>Apostolic Fathers Sources: </a:t>
            </a:r>
          </a:p>
          <a:p>
            <a:pPr marL="0" indent="0">
              <a:buNone/>
            </a:pPr>
            <a:endParaRPr lang="en-US" sz="800" i="1" dirty="0" smtClean="0"/>
          </a:p>
          <a:p>
            <a:pPr marL="0" indent="0">
              <a:buNone/>
            </a:pPr>
            <a:r>
              <a:rPr lang="en-US" i="1" dirty="0"/>
              <a:t>Epistle of Barnabas </a:t>
            </a:r>
          </a:p>
          <a:p>
            <a:pPr marL="0" indent="0">
              <a:buNone/>
            </a:pPr>
            <a:r>
              <a:rPr lang="en-US" i="1" dirty="0" smtClean="0"/>
              <a:t>Second Clement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4238624"/>
            <a:ext cx="1447800" cy="20573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038600"/>
            <a:ext cx="2895600" cy="182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733800"/>
            <a:ext cx="1516380" cy="192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748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 smtClean="0"/>
              <a:t>Hebrews</a:t>
            </a:r>
            <a:r>
              <a:rPr lang="en-US" i="1" dirty="0" smtClean="0"/>
              <a:t> </a:t>
            </a:r>
            <a:r>
              <a:rPr lang="en-US" dirty="0" smtClean="0"/>
              <a:t>shames his congregation</a:t>
            </a:r>
          </a:p>
          <a:p>
            <a:pPr marL="457200" indent="-457200">
              <a:buNone/>
            </a:pPr>
            <a:r>
              <a:rPr lang="en-US" dirty="0" smtClean="0"/>
              <a:t>   into discerning a deeper  </a:t>
            </a:r>
          </a:p>
          <a:p>
            <a:pPr marL="457200" indent="-457200">
              <a:buNone/>
            </a:pPr>
            <a:r>
              <a:rPr lang="en-US" dirty="0"/>
              <a:t> </a:t>
            </a:r>
            <a:r>
              <a:rPr lang="en-US" dirty="0" smtClean="0"/>
              <a:t>  understanding of Christ.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i="1" dirty="0" smtClean="0"/>
              <a:t>Epistle of Barnabas </a:t>
            </a:r>
            <a:r>
              <a:rPr lang="en-US" dirty="0" smtClean="0"/>
              <a:t>preys upon the </a:t>
            </a:r>
          </a:p>
          <a:p>
            <a:pPr marL="457200" indent="-457200">
              <a:buNone/>
            </a:pPr>
            <a:r>
              <a:rPr lang="en-US" i="1" dirty="0"/>
              <a:t> </a:t>
            </a:r>
            <a:r>
              <a:rPr lang="en-US" i="1" dirty="0" smtClean="0"/>
              <a:t>   </a:t>
            </a:r>
            <a:r>
              <a:rPr lang="en-US" dirty="0" smtClean="0"/>
              <a:t>prejudices and fears many </a:t>
            </a:r>
          </a:p>
          <a:p>
            <a:pPr marL="457200" indent="-457200">
              <a:buNone/>
            </a:pPr>
            <a:r>
              <a:rPr lang="en-US" dirty="0"/>
              <a:t> </a:t>
            </a:r>
            <a:r>
              <a:rPr lang="en-US" dirty="0" smtClean="0"/>
              <a:t>   Christians held about Jews.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i="1" dirty="0" smtClean="0"/>
              <a:t>Second Clement </a:t>
            </a:r>
            <a:r>
              <a:rPr lang="en-US" dirty="0" smtClean="0"/>
              <a:t>diffuses the </a:t>
            </a:r>
          </a:p>
          <a:p>
            <a:pPr marL="457200" indent="-457200">
              <a:buNone/>
            </a:pPr>
            <a:r>
              <a:rPr lang="en-US" i="1" dirty="0"/>
              <a:t> </a:t>
            </a:r>
            <a:r>
              <a:rPr lang="en-US" i="1" dirty="0" smtClean="0"/>
              <a:t>   </a:t>
            </a:r>
            <a:r>
              <a:rPr lang="en-US" dirty="0" smtClean="0"/>
              <a:t>ongoing debate between faith</a:t>
            </a:r>
          </a:p>
          <a:p>
            <a:pPr marL="457200" indent="-457200">
              <a:buNone/>
            </a:pPr>
            <a:r>
              <a:rPr lang="en-US" dirty="0" smtClean="0"/>
              <a:t>    and good works by focusing on</a:t>
            </a:r>
          </a:p>
          <a:p>
            <a:pPr marL="457200" indent="-457200">
              <a:buNone/>
            </a:pPr>
            <a:r>
              <a:rPr lang="en-US" dirty="0"/>
              <a:t> </a:t>
            </a:r>
            <a:r>
              <a:rPr lang="en-US" dirty="0" smtClean="0"/>
              <a:t>   reciprocity to God for Christ. </a:t>
            </a:r>
          </a:p>
          <a:p>
            <a:pPr marL="0" indent="0"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Early Christian Dynamic Homilies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0" y="1447800"/>
            <a:ext cx="2895600" cy="14573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3200400"/>
            <a:ext cx="1516380" cy="19278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050" y="4343400"/>
            <a:ext cx="1447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1776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67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9900"/>
                </a:solidFill>
              </a:rPr>
              <a:t>Setting </a:t>
            </a:r>
            <a:r>
              <a:rPr lang="en-US" sz="3600" dirty="0" smtClean="0">
                <a:solidFill>
                  <a:srgbClr val="FF9900"/>
                </a:solidFill>
              </a:rPr>
              <a:t>the Context </a:t>
            </a:r>
          </a:p>
          <a:p>
            <a:pPr marL="0" indent="0" algn="ctr">
              <a:buNone/>
            </a:pPr>
            <a:endParaRPr lang="en-US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85800"/>
            <a:ext cx="7848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400" dirty="0" smtClean="0">
                <a:solidFill>
                  <a:schemeClr val="tx1"/>
                </a:solidFill>
              </a:rPr>
              <a:t>Early </a:t>
            </a:r>
            <a:r>
              <a:rPr lang="en-US" sz="4400" dirty="0">
                <a:solidFill>
                  <a:schemeClr val="tx1"/>
                </a:solidFill>
              </a:rPr>
              <a:t>Christian Dynamic Homilies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5029200" y="2286000"/>
            <a:ext cx="4114800" cy="2286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3657600"/>
            <a:ext cx="38862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804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67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smtClean="0"/>
              <a:t>It </a:t>
            </a:r>
            <a:r>
              <a:rPr lang="en-US" sz="2800" dirty="0" smtClean="0"/>
              <a:t>is the only NT writing that has no claim to authorship.</a:t>
            </a:r>
          </a:p>
          <a:p>
            <a:pPr marL="457200" indent="-457200">
              <a:buNone/>
            </a:pPr>
            <a:endParaRPr lang="en-US" sz="8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smtClean="0"/>
              <a:t>Its Christology is completely unique in the NT.</a:t>
            </a:r>
          </a:p>
          <a:p>
            <a:pPr marL="457200" indent="-457200">
              <a:buNone/>
            </a:pPr>
            <a:endParaRPr lang="en-US" sz="8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2800" dirty="0" smtClean="0"/>
              <a:t>Its manuscript tradition is quite odd.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7772400" cy="1600200"/>
          </a:xfrm>
        </p:spPr>
        <p:txBody>
          <a:bodyPr>
            <a:normAutofit fontScale="90000"/>
          </a:bodyPr>
          <a:lstStyle/>
          <a:p>
            <a:pPr marL="0" indent="0" algn="ctr"/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/>
              <a:t>Interesting facts about the </a:t>
            </a:r>
            <a:br>
              <a:rPr lang="en-US" sz="4800" dirty="0"/>
            </a:br>
            <a:r>
              <a:rPr lang="en-US" sz="4800" dirty="0"/>
              <a:t>          Book of Hebrews </a:t>
            </a:r>
            <a:br>
              <a:rPr lang="en-US" sz="4800" dirty="0"/>
            </a:b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5029200" y="2286000"/>
            <a:ext cx="4114800" cy="2286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AutoShape 2" descr="Image result for book of hebrew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4" descr="Image result for book of hebrews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495800"/>
            <a:ext cx="4419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2060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524000"/>
            <a:ext cx="78486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 smtClean="0"/>
              <a:t>The author of Hebrews is unknown </a:t>
            </a:r>
          </a:p>
          <a:p>
            <a:pPr marL="457200" indent="-457200">
              <a:buNone/>
            </a:pPr>
            <a:r>
              <a:rPr lang="en-US" dirty="0" smtClean="0"/>
              <a:t>       and there is no claim to author – </a:t>
            </a:r>
          </a:p>
          <a:p>
            <a:pPr marL="457200" indent="-457200">
              <a:buNone/>
            </a:pPr>
            <a:r>
              <a:rPr lang="en-US" dirty="0" smtClean="0"/>
              <a:t>       unique in the NT! </a:t>
            </a:r>
          </a:p>
          <a:p>
            <a:pPr marL="457200" indent="-457200">
              <a:buNone/>
            </a:pPr>
            <a:endParaRPr lang="en-US" sz="8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 smtClean="0"/>
              <a:t>The </a:t>
            </a:r>
            <a:r>
              <a:rPr lang="en-US" dirty="0" smtClean="0"/>
              <a:t>intended audience is almost certainly Jewish </a:t>
            </a:r>
            <a:r>
              <a:rPr lang="en-US" dirty="0"/>
              <a:t>Christians with a good knowledge of even </a:t>
            </a:r>
            <a:r>
              <a:rPr lang="en-US" dirty="0" smtClean="0"/>
              <a:t>less </a:t>
            </a:r>
            <a:r>
              <a:rPr lang="en-US" dirty="0"/>
              <a:t>prominent Old Testament characters, such as </a:t>
            </a:r>
            <a:r>
              <a:rPr lang="en-US" dirty="0" smtClean="0"/>
              <a:t>Melchizidek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sz="8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 smtClean="0"/>
              <a:t>This homily is plausible datable from 60-90 CE. </a:t>
            </a:r>
            <a:endParaRPr lang="en-US" dirty="0" smtClean="0"/>
          </a:p>
          <a:p>
            <a:pPr marL="0" indent="0">
              <a:buNone/>
            </a:pPr>
            <a:endParaRPr lang="en-US" sz="800" dirty="0" smtClean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dirty="0" smtClean="0"/>
              <a:t>Heb 13:24 is the clue for place of composition: “</a:t>
            </a:r>
            <a:r>
              <a:rPr lang="en-US" dirty="0"/>
              <a:t>Greetings to all your leaders and to all the holy ones. Those from Italy send you </a:t>
            </a:r>
            <a:r>
              <a:rPr lang="en-US" dirty="0" smtClean="0"/>
              <a:t>greetings.” </a:t>
            </a:r>
            <a:r>
              <a:rPr lang="en-US" dirty="0"/>
              <a:t>This suggests the writing was composed in Italy – quite possibly, Rome.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>
                <a:solidFill>
                  <a:schemeClr val="tx1"/>
                </a:solidFill>
              </a:rPr>
              <a:t>historical </a:t>
            </a:r>
            <a:r>
              <a:rPr lang="en-US" dirty="0" smtClean="0">
                <a:solidFill>
                  <a:schemeClr val="tx1"/>
                </a:solidFill>
              </a:rPr>
              <a:t>setting of </a:t>
            </a:r>
            <a:r>
              <a:rPr lang="en-US" dirty="0">
                <a:solidFill>
                  <a:schemeClr val="tx1"/>
                </a:solidFill>
              </a:rPr>
              <a:t>the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Book </a:t>
            </a:r>
            <a:r>
              <a:rPr lang="en-US" dirty="0">
                <a:solidFill>
                  <a:schemeClr val="tx1"/>
                </a:solidFill>
              </a:rPr>
              <a:t>of Hebrews  </a:t>
            </a:r>
            <a: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524000"/>
            <a:ext cx="307848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6527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7848600" cy="4267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</a:t>
            </a:r>
            <a:endParaRPr lang="en-US" sz="3600" dirty="0" smtClean="0"/>
          </a:p>
          <a:p>
            <a:pPr marL="0" indent="0" algn="ctr">
              <a:buNone/>
            </a:pP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9900"/>
                </a:solidFill>
              </a:rPr>
              <a:t>Why </a:t>
            </a:r>
            <a:r>
              <a:rPr lang="en-US" sz="3600" dirty="0" smtClean="0">
                <a:solidFill>
                  <a:srgbClr val="FF9900"/>
                </a:solidFill>
              </a:rPr>
              <a:t>was Hebrews remembered</a:t>
            </a:r>
            <a:r>
              <a:rPr lang="en-US" sz="3600" dirty="0" smtClean="0">
                <a:solidFill>
                  <a:srgbClr val="FF9900"/>
                </a:solidFill>
              </a:rPr>
              <a:t>?</a:t>
            </a:r>
          </a:p>
          <a:p>
            <a:pPr marL="0" indent="0" algn="ctr">
              <a:buNone/>
            </a:pPr>
            <a:r>
              <a:rPr lang="en-US" sz="3600" dirty="0" smtClean="0">
                <a:solidFill>
                  <a:srgbClr val="FF9900"/>
                </a:solidFill>
              </a:rPr>
              <a:t>How did </a:t>
            </a:r>
            <a:r>
              <a:rPr lang="en-US" sz="3600" dirty="0" smtClean="0">
                <a:solidFill>
                  <a:srgbClr val="FF9900"/>
                </a:solidFill>
              </a:rPr>
              <a:t>it motivate </a:t>
            </a:r>
            <a:r>
              <a:rPr lang="en-US" sz="3600" dirty="0" smtClean="0">
                <a:solidFill>
                  <a:srgbClr val="FF9900"/>
                </a:solidFill>
              </a:rPr>
              <a:t>early believers?  </a:t>
            </a:r>
          </a:p>
          <a:p>
            <a:pPr marL="0" indent="0" algn="ctr">
              <a:buNone/>
            </a:pP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79248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chemeClr val="tx1"/>
                </a:solidFill>
              </a:rPr>
              <a:t>Early Christian Dynamic Homilies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5029200" y="2286000"/>
            <a:ext cx="4114800" cy="2286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2209800"/>
            <a:ext cx="51054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645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229600" cy="49530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US" sz="1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 smtClean="0"/>
              <a:t>The homilist of Hebrews is clearly agitated by the community’s apparent apathy and disinterest:</a:t>
            </a:r>
          </a:p>
          <a:p>
            <a:pPr marL="457200" indent="-457200">
              <a:buNone/>
            </a:pPr>
            <a:r>
              <a:rPr lang="en-US" sz="3200" dirty="0"/>
              <a:t>	</a:t>
            </a:r>
            <a:r>
              <a:rPr lang="en-US" sz="2900" dirty="0" smtClean="0">
                <a:solidFill>
                  <a:srgbClr val="FF9900"/>
                </a:solidFill>
              </a:rPr>
              <a:t>“You have become sluggish…although you should be </a:t>
            </a:r>
          </a:p>
          <a:p>
            <a:pPr marL="457200" indent="-457200">
              <a:buNone/>
            </a:pPr>
            <a:r>
              <a:rPr lang="en-US" sz="2900" dirty="0">
                <a:solidFill>
                  <a:srgbClr val="FF9900"/>
                </a:solidFill>
              </a:rPr>
              <a:t>	</a:t>
            </a:r>
            <a:r>
              <a:rPr lang="en-US" sz="2900" dirty="0" smtClean="0">
                <a:solidFill>
                  <a:srgbClr val="FF9900"/>
                </a:solidFill>
              </a:rPr>
              <a:t>teachers by this time, you need to have someone teach you </a:t>
            </a:r>
          </a:p>
          <a:p>
            <a:pPr marL="457200" indent="-457200">
              <a:buNone/>
            </a:pPr>
            <a:r>
              <a:rPr lang="en-US" sz="2900" dirty="0">
                <a:solidFill>
                  <a:srgbClr val="FF9900"/>
                </a:solidFill>
              </a:rPr>
              <a:t>	</a:t>
            </a:r>
            <a:r>
              <a:rPr lang="en-US" sz="2900" dirty="0" smtClean="0">
                <a:solidFill>
                  <a:srgbClr val="FF9900"/>
                </a:solidFill>
              </a:rPr>
              <a:t>again the basic elements of the utterances of God.” – 5:11-12</a:t>
            </a:r>
          </a:p>
          <a:p>
            <a:pPr marL="457200" indent="-457200">
              <a:buNone/>
            </a:pPr>
            <a:endParaRPr lang="en-US" sz="1600" dirty="0"/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 smtClean="0"/>
              <a:t>The homilist is openly critical of the congregations’ behavior: </a:t>
            </a:r>
          </a:p>
          <a:p>
            <a:pPr marL="914400" indent="-457200">
              <a:buFont typeface="Wingdings" panose="05000000000000000000" pitchFamily="2" charset="2"/>
              <a:buChar char="ü"/>
            </a:pPr>
            <a:r>
              <a:rPr lang="en-US" sz="3200" dirty="0" smtClean="0"/>
              <a:t>It does </a:t>
            </a:r>
            <a:r>
              <a:rPr lang="en-US" sz="3200" dirty="0"/>
              <a:t>not assemble as a community </a:t>
            </a:r>
            <a:r>
              <a:rPr lang="en-US" sz="3200" dirty="0" smtClean="0"/>
              <a:t>anymore (10:25).</a:t>
            </a:r>
          </a:p>
          <a:p>
            <a:pPr marL="914400" indent="-457200">
              <a:buFont typeface="Wingdings" panose="05000000000000000000" pitchFamily="2" charset="2"/>
              <a:buChar char="ü"/>
            </a:pPr>
            <a:r>
              <a:rPr lang="en-US" sz="3200" dirty="0" smtClean="0"/>
              <a:t>It is </a:t>
            </a:r>
            <a:r>
              <a:rPr lang="en-US" sz="3200" dirty="0"/>
              <a:t>not upholding its original confession of faith (4:14; 10:23</a:t>
            </a:r>
            <a:r>
              <a:rPr lang="en-US" sz="3200" dirty="0" smtClean="0"/>
              <a:t>).</a:t>
            </a:r>
          </a:p>
          <a:p>
            <a:pPr marL="914400" indent="-457200">
              <a:buFont typeface="Wingdings" panose="05000000000000000000" pitchFamily="2" charset="2"/>
              <a:buChar char="ü"/>
            </a:pPr>
            <a:r>
              <a:rPr lang="en-US" sz="3200" dirty="0" smtClean="0"/>
              <a:t>It not </a:t>
            </a:r>
            <a:r>
              <a:rPr lang="en-US" sz="3200" dirty="0"/>
              <a:t>only needs to hear the fundamentals of the faith again, but also </a:t>
            </a:r>
            <a:r>
              <a:rPr lang="en-US" sz="3200" dirty="0" smtClean="0"/>
              <a:t>reflect </a:t>
            </a:r>
            <a:r>
              <a:rPr lang="en-US" sz="3200" dirty="0"/>
              <a:t>further on the Christian message (5:12-6:2). 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</a:p>
          <a:p>
            <a:pPr marL="457200" indent="-457200">
              <a:buNone/>
            </a:pPr>
            <a:endParaRPr lang="en-US" sz="1600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 smtClean="0"/>
              <a:t>This chastisement sets the stage for Hebrews’ remarkable Christology.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7924800" cy="1295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chemeClr val="tx1"/>
                </a:solidFill>
              </a:rPr>
              <a:t>Hebrews: </a:t>
            </a:r>
            <a:r>
              <a:rPr lang="en-US" sz="4800" dirty="0" smtClean="0">
                <a:solidFill>
                  <a:schemeClr val="tx1"/>
                </a:solidFill>
              </a:rPr>
              <a:t/>
            </a:r>
            <a:br>
              <a:rPr lang="en-US" sz="4800" dirty="0" smtClean="0">
                <a:solidFill>
                  <a:schemeClr val="tx1"/>
                </a:solidFill>
              </a:rPr>
            </a:br>
            <a:r>
              <a:rPr lang="en-US" sz="4800" dirty="0" smtClean="0">
                <a:solidFill>
                  <a:schemeClr val="tx1"/>
                </a:solidFill>
              </a:rPr>
              <a:t>responding </a:t>
            </a:r>
            <a:r>
              <a:rPr lang="en-US" sz="4800" dirty="0">
                <a:solidFill>
                  <a:schemeClr val="tx1"/>
                </a:solidFill>
              </a:rPr>
              <a:t>to “sluggish” believers</a:t>
            </a:r>
            <a:r>
              <a:rPr lang="en-US" sz="4800" dirty="0">
                <a:solidFill>
                  <a:srgbClr val="FF0000"/>
                </a:solidFill>
              </a:rPr>
              <a:t/>
            </a:r>
            <a:br>
              <a:rPr lang="en-US" sz="4800" dirty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33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5029200" y="2286000"/>
            <a:ext cx="4114800" cy="2286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318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35</TotalTime>
  <Words>340</Words>
  <Application>Microsoft Office PowerPoint</Application>
  <PresentationFormat>On-screen Show (4:3)</PresentationFormat>
  <Paragraphs>108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Adjacency</vt:lpstr>
      <vt:lpstr>Session 4: Early Christian Dynamic Homilies</vt:lpstr>
      <vt:lpstr>Early Christian Dynamic Homilies</vt:lpstr>
      <vt:lpstr>Early Christian Dynamic Homilies </vt:lpstr>
      <vt:lpstr>Early Christian Dynamic Homilies</vt:lpstr>
      <vt:lpstr>  Early Christian Dynamic Homilies  </vt:lpstr>
      <vt:lpstr>  Interesting facts about the            Book of Hebrews   </vt:lpstr>
      <vt:lpstr> The historical setting of the  Book of Hebrews   </vt:lpstr>
      <vt:lpstr>  Early Christian Dynamic Homilies  </vt:lpstr>
      <vt:lpstr>  Hebrews:  responding to “sluggish” believers   </vt:lpstr>
      <vt:lpstr>  Hebrews:  responding to “sluggish” believers    </vt:lpstr>
      <vt:lpstr>Early Christian Dynamic Homilies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4: Early Christian Dynamic Homilies</dc:title>
  <dc:creator>user</dc:creator>
  <cp:lastModifiedBy>user</cp:lastModifiedBy>
  <cp:revision>5</cp:revision>
  <dcterms:created xsi:type="dcterms:W3CDTF">2016-11-03T00:58:16Z</dcterms:created>
  <dcterms:modified xsi:type="dcterms:W3CDTF">2016-11-03T01:33:45Z</dcterms:modified>
</cp:coreProperties>
</file>