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3" r:id="rId6"/>
    <p:sldId id="265" r:id="rId7"/>
    <p:sldId id="266" r:id="rId8"/>
    <p:sldId id="261" r:id="rId9"/>
    <p:sldId id="264" r:id="rId10"/>
    <p:sldId id="267" r:id="rId11"/>
    <p:sldId id="268" r:id="rId12"/>
    <p:sldId id="262" r:id="rId13"/>
    <p:sldId id="259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A165-4D1D-45F8-9483-F1B99AF3D32A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EB49-D1B7-4A99-AF9D-14CB89174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101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A165-4D1D-45F8-9483-F1B99AF3D32A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EB49-D1B7-4A99-AF9D-14CB89174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110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A165-4D1D-45F8-9483-F1B99AF3D32A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EB49-D1B7-4A99-AF9D-14CB89174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659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A165-4D1D-45F8-9483-F1B99AF3D32A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EB49-D1B7-4A99-AF9D-14CB89174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874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A165-4D1D-45F8-9483-F1B99AF3D32A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EB49-D1B7-4A99-AF9D-14CB89174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682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A165-4D1D-45F8-9483-F1B99AF3D32A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EB49-D1B7-4A99-AF9D-14CB89174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282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A165-4D1D-45F8-9483-F1B99AF3D32A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EB49-D1B7-4A99-AF9D-14CB89174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77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A165-4D1D-45F8-9483-F1B99AF3D32A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EB49-D1B7-4A99-AF9D-14CB89174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715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A165-4D1D-45F8-9483-F1B99AF3D32A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EB49-D1B7-4A99-AF9D-14CB89174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19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A165-4D1D-45F8-9483-F1B99AF3D32A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EB49-D1B7-4A99-AF9D-14CB89174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111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A165-4D1D-45F8-9483-F1B99AF3D32A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EB49-D1B7-4A99-AF9D-14CB89174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978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EA165-4D1D-45F8-9483-F1B99AF3D32A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1EB49-D1B7-4A99-AF9D-14CB89174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350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304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47800" y="4191000"/>
            <a:ext cx="6400800" cy="1752600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rgbClr val="C00000"/>
                </a:solidFill>
                <a:latin typeface="Book Antiqua" panose="02040602050305030304" pitchFamily="18" charset="0"/>
              </a:rPr>
              <a:t>Called to Leadership:  </a:t>
            </a:r>
            <a:endParaRPr lang="en-US" sz="4800" dirty="0" smtClean="0">
              <a:solidFill>
                <a:srgbClr val="C00000"/>
              </a:solidFill>
              <a:latin typeface="Book Antiqua" panose="02040602050305030304" pitchFamily="18" charset="0"/>
            </a:endParaRPr>
          </a:p>
          <a:p>
            <a:r>
              <a:rPr lang="en-US" sz="4800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A </a:t>
            </a:r>
            <a:r>
              <a:rPr lang="en-US" sz="4800" dirty="0">
                <a:solidFill>
                  <a:srgbClr val="C00000"/>
                </a:solidFill>
                <a:latin typeface="Book Antiqua" panose="02040602050305030304" pitchFamily="18" charset="0"/>
              </a:rPr>
              <a:t>Biblical Perspective </a:t>
            </a:r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685801"/>
            <a:ext cx="4953000" cy="30479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49780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  <a:latin typeface="Bell MT" panose="02020503060305020303" pitchFamily="18" charset="0"/>
              </a:rPr>
              <a:t>The call of Saint </a:t>
            </a:r>
            <a:r>
              <a:rPr lang="en-US" dirty="0" smtClean="0">
                <a:solidFill>
                  <a:srgbClr val="C00000"/>
                </a:solidFill>
                <a:latin typeface="Bell MT" panose="02020503060305020303" pitchFamily="18" charset="0"/>
              </a:rPr>
              <a:t>Paul (Gal 1:11-24)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343400" y="1676400"/>
            <a:ext cx="45720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dirty="0" smtClean="0">
                <a:latin typeface="Bell MT" panose="02020503060305020303" pitchFamily="18" charset="0"/>
              </a:rPr>
              <a:t>Paul’s spiritual </a:t>
            </a:r>
          </a:p>
          <a:p>
            <a:pPr marL="0" indent="0" algn="ctr">
              <a:buNone/>
            </a:pPr>
            <a:r>
              <a:rPr lang="en-US" sz="4000" dirty="0" smtClean="0">
                <a:latin typeface="Bell MT" panose="02020503060305020303" pitchFamily="18" charset="0"/>
              </a:rPr>
              <a:t>frame of mind: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FF0000"/>
                </a:solidFill>
                <a:latin typeface="Bell MT" panose="02020503060305020303" pitchFamily="18" charset="0"/>
              </a:rPr>
              <a:t>Jesus encounters Paul at Paul’s most intimate level: arrogance and anger  </a:t>
            </a:r>
            <a:endParaRPr lang="en-US" dirty="0">
              <a:solidFill>
                <a:srgbClr val="FF0000"/>
              </a:solidFill>
              <a:latin typeface="Bell MT" panose="02020503060305020303" pitchFamily="18" charset="0"/>
            </a:endParaRPr>
          </a:p>
        </p:txBody>
      </p:sp>
      <p:pic>
        <p:nvPicPr>
          <p:cNvPr id="6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3400" y="2209800"/>
            <a:ext cx="34290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1614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  <a:latin typeface="Bell MT" panose="02020503060305020303" pitchFamily="18" charset="0"/>
              </a:rPr>
              <a:t>The call of Saint </a:t>
            </a:r>
            <a:r>
              <a:rPr lang="en-US" dirty="0" smtClean="0">
                <a:solidFill>
                  <a:srgbClr val="C00000"/>
                </a:solidFill>
                <a:latin typeface="Bell MT" panose="02020503060305020303" pitchFamily="18" charset="0"/>
              </a:rPr>
              <a:t>Paul (Gal 1:11-24)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429000" y="1600200"/>
            <a:ext cx="5562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dirty="0" smtClean="0">
                <a:latin typeface="Bell MT" panose="02020503060305020303" pitchFamily="18" charset="0"/>
              </a:rPr>
              <a:t>Defining moments in Paul’s leadership: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FF0000"/>
                </a:solidFill>
                <a:latin typeface="Bell MT" panose="02020503060305020303" pitchFamily="18" charset="0"/>
              </a:rPr>
              <a:t>Gal 1:11-24: the call of Paul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FF0000"/>
                </a:solidFill>
                <a:latin typeface="Bell MT" panose="02020503060305020303" pitchFamily="18" charset="0"/>
              </a:rPr>
              <a:t>Acts 15:1-35: the Council of     		      Jerusalem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FF0000"/>
                </a:solidFill>
                <a:latin typeface="Bell MT" panose="02020503060305020303" pitchFamily="18" charset="0"/>
              </a:rPr>
              <a:t>Romans 1:16-17: Paul’s gospel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FF0000"/>
                </a:solidFill>
                <a:latin typeface="Bell MT" panose="02020503060305020303" pitchFamily="18" charset="0"/>
              </a:rPr>
              <a:t>Acts </a:t>
            </a:r>
            <a:r>
              <a:rPr lang="en-US" dirty="0" smtClean="0">
                <a:solidFill>
                  <a:srgbClr val="FF0000"/>
                </a:solidFill>
                <a:latin typeface="Bell MT" panose="02020503060305020303" pitchFamily="18" charset="0"/>
              </a:rPr>
              <a:t>28:11-31: Paul under house 		        arrest in Rome</a:t>
            </a:r>
            <a:endParaRPr lang="en-US" dirty="0">
              <a:solidFill>
                <a:srgbClr val="FF0000"/>
              </a:solidFill>
              <a:latin typeface="Bell MT" panose="02020503060305020303" pitchFamily="18" charset="0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057400"/>
            <a:ext cx="28194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362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>
                <a:solidFill>
                  <a:srgbClr val="C00000"/>
                </a:solidFill>
              </a:rPr>
              <a:t>The </a:t>
            </a:r>
            <a:r>
              <a:rPr lang="en-US" sz="4000" dirty="0">
                <a:solidFill>
                  <a:srgbClr val="C00000"/>
                </a:solidFill>
              </a:rPr>
              <a:t>Council of Jerusalem (Acts 15:1-35) – </a:t>
            </a:r>
            <a:r>
              <a:rPr lang="en-US" sz="4000" dirty="0" smtClean="0">
                <a:solidFill>
                  <a:srgbClr val="C00000"/>
                </a:solidFill>
              </a:rPr>
              <a:t>the </a:t>
            </a:r>
            <a:r>
              <a:rPr lang="en-US" sz="4000" dirty="0">
                <a:solidFill>
                  <a:srgbClr val="C00000"/>
                </a:solidFill>
              </a:rPr>
              <a:t>vision of a better future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 smtClean="0">
                <a:latin typeface="Bell MT" panose="02020503060305020303" pitchFamily="18" charset="0"/>
              </a:rPr>
              <a:t>The Council of Jerusalem convened in 48 AD – 15 years after the call of Paul.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 smtClean="0">
                <a:latin typeface="Bell MT" panose="02020503060305020303" pitchFamily="18" charset="0"/>
              </a:rPr>
              <a:t>The early Church faced a schism among its Jewish and Gentile believers.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 smtClean="0">
                <a:latin typeface="Bell MT" panose="02020503060305020303" pitchFamily="18" charset="0"/>
              </a:rPr>
              <a:t>It was a true existential                                          moment.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 smtClean="0">
                <a:latin typeface="Bell MT" panose="02020503060305020303" pitchFamily="18" charset="0"/>
              </a:rPr>
              <a:t>The Church relies on its                                 trust in the Holy Spirit.</a:t>
            </a:r>
            <a:endParaRPr lang="en-US" dirty="0">
              <a:latin typeface="Bell MT" panose="02020503060305020303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886200"/>
            <a:ext cx="37719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4123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/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dirty="0" smtClean="0">
                <a:solidFill>
                  <a:srgbClr val="C00000"/>
                </a:solidFill>
              </a:rPr>
              <a:t>The Call to Leadership </a:t>
            </a:r>
            <a:r>
              <a:rPr lang="en-US" dirty="0">
                <a:solidFill>
                  <a:srgbClr val="C00000"/>
                </a:solidFill>
              </a:rPr>
              <a:t>in the world today </a:t>
            </a:r>
            <a:r>
              <a:rPr lang="en-US" dirty="0" smtClean="0">
                <a:solidFill>
                  <a:srgbClr val="C00000"/>
                </a:solidFill>
              </a:rPr>
              <a:t>5 </a:t>
            </a:r>
            <a:r>
              <a:rPr lang="en-US" dirty="0">
                <a:solidFill>
                  <a:srgbClr val="C00000"/>
                </a:solidFill>
              </a:rPr>
              <a:t>Biblical Takeaways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smtClean="0">
                <a:latin typeface="Book Antiqua" panose="02040602050305030304" pitchFamily="18" charset="0"/>
              </a:rPr>
              <a:t>God calls us to leadership from the complexities of our lives. 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Book Antiqua" panose="02040602050305030304" pitchFamily="18" charset="0"/>
              </a:rPr>
              <a:t>Effective leaders are grounded in an intimacy with the Lord.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Book Antiqua" panose="02040602050305030304" pitchFamily="18" charset="0"/>
              </a:rPr>
              <a:t>Leaders bring others to encounter Jesus Christ. 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Book Antiqua" panose="02040602050305030304" pitchFamily="18" charset="0"/>
              </a:rPr>
              <a:t>Leaders are role models of discipleship. 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Book Antiqua" panose="02040602050305030304" pitchFamily="18" charset="0"/>
              </a:rPr>
              <a:t>Leaders trust the work of the Holy </a:t>
            </a:r>
            <a:r>
              <a:rPr lang="en-US" smtClean="0">
                <a:latin typeface="Book Antiqua" panose="02040602050305030304" pitchFamily="18" charset="0"/>
              </a:rPr>
              <a:t>Spirit.</a:t>
            </a:r>
            <a:endParaRPr lang="en-US" dirty="0" smtClean="0">
              <a:latin typeface="Book Antiqua" panose="02040602050305030304" pitchFamily="18" charset="0"/>
            </a:endParaRPr>
          </a:p>
          <a:p>
            <a:pPr marL="514350" indent="-514350">
              <a:buAutoNum type="arabicPeriod"/>
            </a:pPr>
            <a:endParaRPr lang="en-US" dirty="0" smtClean="0">
              <a:latin typeface="Book Antiqua" panose="0204060205030503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804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304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47800" y="4191000"/>
            <a:ext cx="6400800" cy="1752600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rgbClr val="C00000"/>
                </a:solidFill>
                <a:latin typeface="Book Antiqua" panose="02040602050305030304" pitchFamily="18" charset="0"/>
              </a:rPr>
              <a:t>Called to Leadership:  </a:t>
            </a:r>
            <a:endParaRPr lang="en-US" sz="4800" dirty="0" smtClean="0">
              <a:solidFill>
                <a:srgbClr val="C00000"/>
              </a:solidFill>
              <a:latin typeface="Book Antiqua" panose="02040602050305030304" pitchFamily="18" charset="0"/>
            </a:endParaRPr>
          </a:p>
          <a:p>
            <a:r>
              <a:rPr lang="en-US" sz="4800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A </a:t>
            </a:r>
            <a:r>
              <a:rPr lang="en-US" sz="4800" dirty="0">
                <a:solidFill>
                  <a:srgbClr val="C00000"/>
                </a:solidFill>
                <a:latin typeface="Book Antiqua" panose="02040602050305030304" pitchFamily="18" charset="0"/>
              </a:rPr>
              <a:t>Biblical Perspective </a:t>
            </a:r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685801"/>
            <a:ext cx="4953000" cy="30479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7509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The Charism and Call to Leadership</a:t>
            </a:r>
            <a:endParaRPr lang="en-US" sz="3600" dirty="0">
              <a:solidFill>
                <a:srgbClr val="C00000"/>
              </a:solidFill>
              <a:latin typeface="Book Antiqua" panose="020406020503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Wingdings" panose="05000000000000000000" pitchFamily="2" charset="2"/>
              <a:buChar char="§"/>
            </a:pPr>
            <a:r>
              <a:rPr lang="en-US" dirty="0">
                <a:latin typeface="Bell MT" panose="02020503060305020303" pitchFamily="18" charset="0"/>
              </a:rPr>
              <a:t>Leaders act as God’s catalysts</a:t>
            </a:r>
          </a:p>
          <a:p>
            <a:pPr marL="0" indent="0">
              <a:buNone/>
            </a:pPr>
            <a:endParaRPr lang="en-US" sz="2000" dirty="0">
              <a:latin typeface="Bell MT" panose="02020503060305020303" pitchFamily="18" charset="0"/>
            </a:endParaRPr>
          </a:p>
          <a:p>
            <a:pPr marL="514350" lvl="0" indent="-514350">
              <a:buFont typeface="Wingdings" panose="05000000000000000000" pitchFamily="2" charset="2"/>
              <a:buChar char="§"/>
            </a:pPr>
            <a:r>
              <a:rPr lang="en-US" dirty="0">
                <a:latin typeface="Bell MT" panose="02020503060305020303" pitchFamily="18" charset="0"/>
              </a:rPr>
              <a:t>Leaders operate as problem-discoverers</a:t>
            </a:r>
          </a:p>
          <a:p>
            <a:pPr marL="514350" indent="-514350">
              <a:buFont typeface="Wingdings" panose="05000000000000000000" pitchFamily="2" charset="2"/>
              <a:buChar char="§"/>
            </a:pPr>
            <a:endParaRPr lang="en-US" sz="2000" dirty="0">
              <a:latin typeface="Bell MT" panose="02020503060305020303" pitchFamily="18" charset="0"/>
            </a:endParaRPr>
          </a:p>
          <a:p>
            <a:pPr marL="514350" lvl="0" indent="-514350">
              <a:buFont typeface="Wingdings" panose="05000000000000000000" pitchFamily="2" charset="2"/>
              <a:buChar char="§"/>
            </a:pPr>
            <a:r>
              <a:rPr lang="en-US" dirty="0">
                <a:latin typeface="Bell MT" panose="02020503060305020303" pitchFamily="18" charset="0"/>
              </a:rPr>
              <a:t>Leaders communicate a compelling vision of a better future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4343400"/>
            <a:ext cx="36576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0869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Saint Peter and Saint Paul </a:t>
            </a:r>
            <a:br>
              <a:rPr lang="en-US" dirty="0" smtClean="0">
                <a:solidFill>
                  <a:srgbClr val="C00000"/>
                </a:solidFill>
                <a:latin typeface="Book Antiqua" panose="02040602050305030304" pitchFamily="18" charset="0"/>
              </a:rPr>
            </a:br>
            <a:r>
              <a:rPr lang="en-US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as Leaders in the Early Church </a:t>
            </a:r>
            <a:endParaRPr lang="en-US" dirty="0">
              <a:solidFill>
                <a:srgbClr val="C00000"/>
              </a:solidFill>
              <a:latin typeface="Book Antiqua" panose="02040602050305030304" pitchFamily="18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981200"/>
            <a:ext cx="441960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117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>
                <a:latin typeface="Bell MT" panose="02020503060305020303" pitchFamily="18" charset="0"/>
              </a:rPr>
              <a:t/>
            </a:r>
            <a:br>
              <a:rPr lang="en-US" dirty="0" smtClean="0">
                <a:latin typeface="Bell MT" panose="02020503060305020303" pitchFamily="18" charset="0"/>
              </a:rPr>
            </a:br>
            <a:r>
              <a:rPr lang="en-US" dirty="0" smtClean="0">
                <a:solidFill>
                  <a:srgbClr val="C00000"/>
                </a:solidFill>
                <a:latin typeface="Bell MT" panose="02020503060305020303" pitchFamily="18" charset="0"/>
              </a:rPr>
              <a:t>The </a:t>
            </a:r>
            <a:r>
              <a:rPr lang="en-US" dirty="0">
                <a:solidFill>
                  <a:srgbClr val="C00000"/>
                </a:solidFill>
                <a:latin typeface="Bell MT" panose="02020503060305020303" pitchFamily="18" charset="0"/>
              </a:rPr>
              <a:t>call of Saint Peter (Luke 5:1-11) </a:t>
            </a:r>
            <a:r>
              <a:rPr lang="en-US" dirty="0">
                <a:latin typeface="Bell MT" panose="02020503060305020303" pitchFamily="18" charset="0"/>
              </a:rPr>
              <a:t/>
            </a:r>
            <a:br>
              <a:rPr lang="en-US" dirty="0">
                <a:latin typeface="Bell MT" panose="02020503060305020303" pitchFamily="18" charset="0"/>
              </a:rPr>
            </a:br>
            <a:endParaRPr lang="en-US" dirty="0">
              <a:latin typeface="Bell MT" panose="020205030603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763000" cy="51816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While the crowd was pressing in on Jesus and listening to the word of God, he was standing by the Lake of </a:t>
            </a:r>
            <a:r>
              <a:rPr lang="en-US" dirty="0" err="1"/>
              <a:t>Gennesaret</a:t>
            </a:r>
            <a:r>
              <a:rPr lang="en-US" dirty="0"/>
              <a:t>. </a:t>
            </a:r>
            <a:r>
              <a:rPr lang="en-US" dirty="0" smtClean="0"/>
              <a:t> He </a:t>
            </a:r>
            <a:r>
              <a:rPr lang="en-US" dirty="0"/>
              <a:t>saw two boats there alongside the lake; the fishermen had disembarked and were washing their nets. </a:t>
            </a:r>
            <a:r>
              <a:rPr lang="en-US" dirty="0" smtClean="0"/>
              <a:t>Getting </a:t>
            </a:r>
            <a:r>
              <a:rPr lang="en-US" dirty="0"/>
              <a:t>into one of the boats, the one belonging to Simon, he asked him to put out a short distance from the shore. Then he sat down and taught the crowds from the boat.  </a:t>
            </a:r>
            <a:r>
              <a:rPr lang="en-US" dirty="0" smtClean="0"/>
              <a:t>After </a:t>
            </a:r>
            <a:r>
              <a:rPr lang="en-US" dirty="0"/>
              <a:t>he had finished speaking, he said to Simon, “Put out into deep water and lower your nets for a catch.” </a:t>
            </a:r>
            <a:r>
              <a:rPr lang="en-US" dirty="0" smtClean="0"/>
              <a:t> Simon </a:t>
            </a:r>
            <a:r>
              <a:rPr lang="en-US" dirty="0"/>
              <a:t>said in reply, “Master, we have worked hard all night and have caught nothing, but at your command I will lower the nets.” </a:t>
            </a:r>
            <a:r>
              <a:rPr lang="en-US" dirty="0" smtClean="0"/>
              <a:t> When </a:t>
            </a:r>
            <a:r>
              <a:rPr lang="en-US" dirty="0"/>
              <a:t>they had done this, they caught a great number of fish and their nets were tearing. </a:t>
            </a:r>
            <a:r>
              <a:rPr lang="en-US" dirty="0" smtClean="0"/>
              <a:t> They </a:t>
            </a:r>
            <a:r>
              <a:rPr lang="en-US" dirty="0"/>
              <a:t>signaled to their partners in the other boat to come to help them. They came and filled both boats so that they were in danger of sinking. </a:t>
            </a:r>
            <a:r>
              <a:rPr lang="en-US" dirty="0" smtClean="0"/>
              <a:t> When </a:t>
            </a:r>
            <a:r>
              <a:rPr lang="en-US" dirty="0"/>
              <a:t>Simon Peter saw this, he fell at the knees of Jesus and said, “Depart from me, Lord, for I am a sinful man.” </a:t>
            </a:r>
            <a:r>
              <a:rPr lang="en-US" dirty="0" smtClean="0"/>
              <a:t> For </a:t>
            </a:r>
            <a:r>
              <a:rPr lang="en-US" dirty="0"/>
              <a:t>astonishment at the catch of fish they had made seized him and all those with him,  </a:t>
            </a:r>
            <a:r>
              <a:rPr lang="en-US" dirty="0" smtClean="0"/>
              <a:t>and </a:t>
            </a:r>
            <a:r>
              <a:rPr lang="en-US" dirty="0"/>
              <a:t>likewise James and John, the sons of Zebedee, who were partners of Simon. Jesus said to Simon, “Do not be afraid; from now on you will be catching men</a:t>
            </a:r>
            <a:r>
              <a:rPr lang="en-US" dirty="0" smtClean="0"/>
              <a:t>.”</a:t>
            </a:r>
            <a:r>
              <a:rPr lang="en-US" baseline="30000" dirty="0"/>
              <a:t> </a:t>
            </a:r>
            <a:r>
              <a:rPr lang="en-US" dirty="0" smtClean="0"/>
              <a:t> When </a:t>
            </a:r>
            <a:r>
              <a:rPr lang="en-US" dirty="0"/>
              <a:t>they brought their boats to the shore, they left </a:t>
            </a:r>
            <a:r>
              <a:rPr lang="en-US" dirty="0" smtClean="0"/>
              <a:t>everything</a:t>
            </a:r>
            <a:r>
              <a:rPr lang="en-US" baseline="30000" dirty="0"/>
              <a:t> </a:t>
            </a:r>
            <a:r>
              <a:rPr lang="en-US" dirty="0" smtClean="0"/>
              <a:t>and </a:t>
            </a:r>
            <a:r>
              <a:rPr lang="en-US" dirty="0"/>
              <a:t>followed </a:t>
            </a:r>
            <a:r>
              <a:rPr lang="en-US" dirty="0" smtClean="0"/>
              <a:t>him.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95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  <a:latin typeface="Bell MT" panose="02020503060305020303" pitchFamily="18" charset="0"/>
              </a:rPr>
              <a:t>The call of Saint Peter (Luke 5:1-11)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429000" y="1600200"/>
            <a:ext cx="5562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dirty="0" smtClean="0">
                <a:latin typeface="Bell MT" panose="02020503060305020303" pitchFamily="18" charset="0"/>
              </a:rPr>
              <a:t>The divine encounter </a:t>
            </a:r>
          </a:p>
          <a:p>
            <a:pPr marL="0" indent="0" algn="ctr">
              <a:buNone/>
            </a:pPr>
            <a:r>
              <a:rPr lang="en-US" sz="4000" dirty="0" smtClean="0">
                <a:latin typeface="Bell MT" panose="02020503060305020303" pitchFamily="18" charset="0"/>
              </a:rPr>
              <a:t>and commission: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FF0000"/>
                </a:solidFill>
                <a:latin typeface="Bell MT" panose="02020503060305020303" pitchFamily="18" charset="0"/>
              </a:rPr>
              <a:t>“</a:t>
            </a:r>
            <a:r>
              <a:rPr lang="en-US" dirty="0">
                <a:solidFill>
                  <a:srgbClr val="FF0000"/>
                </a:solidFill>
                <a:latin typeface="Bell MT" panose="02020503060305020303" pitchFamily="18" charset="0"/>
              </a:rPr>
              <a:t>Do not be afraid; from now on you will be catching men.” </a:t>
            </a:r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86000"/>
            <a:ext cx="269748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3780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  <a:latin typeface="Bell MT" panose="02020503060305020303" pitchFamily="18" charset="0"/>
              </a:rPr>
              <a:t>The call of Saint Peter (Luke 5:1-11)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343400" y="1676400"/>
            <a:ext cx="45720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dirty="0" smtClean="0">
                <a:latin typeface="Bell MT" panose="02020503060305020303" pitchFamily="18" charset="0"/>
              </a:rPr>
              <a:t>Peter’s spiritual </a:t>
            </a:r>
          </a:p>
          <a:p>
            <a:pPr marL="0" indent="0" algn="ctr">
              <a:buNone/>
            </a:pPr>
            <a:r>
              <a:rPr lang="en-US" sz="4000" dirty="0" smtClean="0">
                <a:latin typeface="Bell MT" panose="02020503060305020303" pitchFamily="18" charset="0"/>
              </a:rPr>
              <a:t>frame of mind: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FF0000"/>
                </a:solidFill>
                <a:latin typeface="Bell MT" panose="02020503060305020303" pitchFamily="18" charset="0"/>
              </a:rPr>
              <a:t>Jesus encounters Peter at Peter’s most intimate level: fear and humility  </a:t>
            </a:r>
            <a:endParaRPr lang="en-US" dirty="0">
              <a:solidFill>
                <a:srgbClr val="FF0000"/>
              </a:solidFill>
              <a:latin typeface="Bell MT" panose="02020503060305020303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09800"/>
            <a:ext cx="32004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5704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  <a:latin typeface="Bell MT" panose="02020503060305020303" pitchFamily="18" charset="0"/>
              </a:rPr>
              <a:t>The call of Saint Peter (Luke 5:1-11)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429000" y="1600200"/>
            <a:ext cx="5562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dirty="0" smtClean="0">
                <a:latin typeface="Bell MT" panose="02020503060305020303" pitchFamily="18" charset="0"/>
              </a:rPr>
              <a:t>Defining moments in Peter’s leadership: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FF0000"/>
                </a:solidFill>
                <a:latin typeface="Bell MT" panose="02020503060305020303" pitchFamily="18" charset="0"/>
              </a:rPr>
              <a:t>Luke 5:1-11: the call of Peter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FF0000"/>
                </a:solidFill>
                <a:latin typeface="Bell MT" panose="02020503060305020303" pitchFamily="18" charset="0"/>
              </a:rPr>
              <a:t>Acts 5:17-42: Trial before the                 		      Sanhedrin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FF0000"/>
                </a:solidFill>
                <a:latin typeface="Bell MT" panose="02020503060305020303" pitchFamily="18" charset="0"/>
              </a:rPr>
              <a:t>Acts 10:1-49: Peter and Cornelius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FF0000"/>
                </a:solidFill>
                <a:latin typeface="Bell MT" panose="02020503060305020303" pitchFamily="18" charset="0"/>
              </a:rPr>
              <a:t>Acts 15:1-35: The Council of     		      Jerusalem</a:t>
            </a:r>
            <a:endParaRPr lang="en-US" dirty="0">
              <a:solidFill>
                <a:srgbClr val="FF0000"/>
              </a:solidFill>
              <a:latin typeface="Bell MT" panose="02020503060305020303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33600"/>
            <a:ext cx="345186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5704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>
                <a:solidFill>
                  <a:srgbClr val="C00000"/>
                </a:solidFill>
              </a:rPr>
              <a:t>The </a:t>
            </a:r>
            <a:r>
              <a:rPr lang="en-US" sz="3600" dirty="0">
                <a:solidFill>
                  <a:srgbClr val="C00000"/>
                </a:solidFill>
              </a:rPr>
              <a:t>call of Saint Paul (Galatians 1:11-24)</a:t>
            </a:r>
            <a:br>
              <a:rPr lang="en-US" sz="3600" dirty="0">
                <a:solidFill>
                  <a:srgbClr val="C00000"/>
                </a:solidFill>
              </a:rPr>
            </a:b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686800" cy="54102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Now I want you to know, brothers, that the gospel preached by me is not of human origin. </a:t>
            </a:r>
            <a:r>
              <a:rPr lang="en-US" dirty="0" smtClean="0"/>
              <a:t> For </a:t>
            </a:r>
            <a:r>
              <a:rPr lang="en-US" dirty="0"/>
              <a:t>I did not receive it from a human being, nor was I taught it, but it came through a revelation of Jesus </a:t>
            </a:r>
            <a:r>
              <a:rPr lang="en-US" dirty="0" smtClean="0"/>
              <a:t>Christ.</a:t>
            </a:r>
            <a:r>
              <a:rPr lang="en-US" baseline="30000" dirty="0"/>
              <a:t> </a:t>
            </a:r>
            <a:r>
              <a:rPr lang="en-US" dirty="0" smtClean="0"/>
              <a:t> For </a:t>
            </a:r>
            <a:r>
              <a:rPr lang="en-US" dirty="0"/>
              <a:t>you heard of my former way of life in Judaism, how I persecuted the church of God beyond measure and tried to destroy </a:t>
            </a:r>
            <a:r>
              <a:rPr lang="en-US" dirty="0" smtClean="0"/>
              <a:t>it,</a:t>
            </a:r>
            <a:r>
              <a:rPr lang="en-US" baseline="30000" dirty="0"/>
              <a:t> </a:t>
            </a:r>
            <a:r>
              <a:rPr lang="en-US" dirty="0" smtClean="0"/>
              <a:t>and </a:t>
            </a:r>
            <a:r>
              <a:rPr lang="en-US" dirty="0"/>
              <a:t>progressed in Judaism beyond many of my contemporaries among my race, since I was even more a zealot for my ancestral </a:t>
            </a:r>
            <a:r>
              <a:rPr lang="en-US" dirty="0" smtClean="0"/>
              <a:t>traditions.</a:t>
            </a:r>
            <a:r>
              <a:rPr lang="en-US" baseline="30000" dirty="0"/>
              <a:t> </a:t>
            </a:r>
            <a:r>
              <a:rPr lang="en-US" dirty="0" smtClean="0"/>
              <a:t> But </a:t>
            </a:r>
            <a:r>
              <a:rPr lang="en-US" dirty="0"/>
              <a:t>when [God], who from my mother’s womb had set me apart and called me through his grace, was </a:t>
            </a:r>
            <a:r>
              <a:rPr lang="en-US" dirty="0" smtClean="0"/>
              <a:t>pleased</a:t>
            </a:r>
            <a:r>
              <a:rPr lang="en-US" baseline="30000" dirty="0"/>
              <a:t> </a:t>
            </a:r>
            <a:r>
              <a:rPr lang="en-US" dirty="0" smtClean="0"/>
              <a:t>to </a:t>
            </a:r>
            <a:r>
              <a:rPr lang="en-US" dirty="0"/>
              <a:t>reveal his Son to </a:t>
            </a:r>
            <a:r>
              <a:rPr lang="en-US" dirty="0" smtClean="0"/>
              <a:t>me,</a:t>
            </a:r>
            <a:r>
              <a:rPr lang="en-US" baseline="30000" dirty="0"/>
              <a:t> </a:t>
            </a:r>
            <a:r>
              <a:rPr lang="en-US" dirty="0" smtClean="0"/>
              <a:t>so </a:t>
            </a:r>
            <a:r>
              <a:rPr lang="en-US" dirty="0"/>
              <a:t>that I might proclaim him to the Gentiles, I did not immediately consult flesh and </a:t>
            </a:r>
            <a:r>
              <a:rPr lang="en-US" dirty="0" smtClean="0"/>
              <a:t>blood,</a:t>
            </a:r>
            <a:r>
              <a:rPr lang="en-US" baseline="30000" dirty="0"/>
              <a:t> </a:t>
            </a:r>
            <a:r>
              <a:rPr lang="en-US" dirty="0" smtClean="0"/>
              <a:t>nor </a:t>
            </a:r>
            <a:r>
              <a:rPr lang="en-US" dirty="0"/>
              <a:t>did I go up to Jerusalem to those who were apostles before me; rather, I went into </a:t>
            </a:r>
            <a:r>
              <a:rPr lang="en-US" dirty="0" smtClean="0"/>
              <a:t>Arabia</a:t>
            </a:r>
            <a:r>
              <a:rPr lang="en-US" baseline="30000" dirty="0"/>
              <a:t> </a:t>
            </a:r>
            <a:r>
              <a:rPr lang="en-US" dirty="0" smtClean="0"/>
              <a:t>and </a:t>
            </a:r>
            <a:r>
              <a:rPr lang="en-US" dirty="0"/>
              <a:t>then returned to Damascus.  </a:t>
            </a:r>
            <a:r>
              <a:rPr lang="en-US" dirty="0" smtClean="0"/>
              <a:t>Then </a:t>
            </a:r>
            <a:r>
              <a:rPr lang="en-US" dirty="0"/>
              <a:t>after three </a:t>
            </a:r>
            <a:r>
              <a:rPr lang="en-US" dirty="0" smtClean="0"/>
              <a:t>years, I </a:t>
            </a:r>
            <a:r>
              <a:rPr lang="en-US" dirty="0"/>
              <a:t>went up to Jerusalem to confer with Cephas and remained with him for fifteen </a:t>
            </a:r>
            <a:r>
              <a:rPr lang="en-US" dirty="0" smtClean="0"/>
              <a:t>days.</a:t>
            </a:r>
            <a:r>
              <a:rPr lang="en-US" baseline="30000" dirty="0"/>
              <a:t> </a:t>
            </a:r>
            <a:r>
              <a:rPr lang="en-US" dirty="0" smtClean="0"/>
              <a:t> But </a:t>
            </a:r>
            <a:r>
              <a:rPr lang="en-US" dirty="0"/>
              <a:t>I did not see any other of the </a:t>
            </a:r>
            <a:r>
              <a:rPr lang="en-US" dirty="0" smtClean="0"/>
              <a:t>apostles,</a:t>
            </a:r>
            <a:r>
              <a:rPr lang="en-US" baseline="30000" dirty="0"/>
              <a:t> </a:t>
            </a:r>
            <a:r>
              <a:rPr lang="en-US" dirty="0" smtClean="0"/>
              <a:t>only </a:t>
            </a:r>
            <a:r>
              <a:rPr lang="en-US" dirty="0"/>
              <a:t>James the brother of the Lord</a:t>
            </a:r>
            <a:r>
              <a:rPr lang="en-US" dirty="0" smtClean="0"/>
              <a:t>.</a:t>
            </a:r>
            <a:r>
              <a:rPr lang="en-US" baseline="30000" dirty="0"/>
              <a:t> </a:t>
            </a:r>
            <a:r>
              <a:rPr lang="en-US" dirty="0" smtClean="0"/>
              <a:t> (As </a:t>
            </a:r>
            <a:r>
              <a:rPr lang="en-US" dirty="0"/>
              <a:t>to what I am writing to you, behold, before God, I am not lying</a:t>
            </a:r>
            <a:r>
              <a:rPr lang="en-US" dirty="0" smtClean="0"/>
              <a:t>.)</a:t>
            </a:r>
            <a:r>
              <a:rPr lang="en-US" baseline="30000" dirty="0"/>
              <a:t> </a:t>
            </a:r>
            <a:r>
              <a:rPr lang="en-US" dirty="0" smtClean="0"/>
              <a:t> Then </a:t>
            </a:r>
            <a:r>
              <a:rPr lang="en-US" dirty="0"/>
              <a:t>I went into the regions of Syria and </a:t>
            </a:r>
            <a:r>
              <a:rPr lang="en-US" dirty="0" smtClean="0"/>
              <a:t>Cilicia.</a:t>
            </a:r>
            <a:r>
              <a:rPr lang="en-US" baseline="30000" dirty="0"/>
              <a:t> </a:t>
            </a:r>
            <a:r>
              <a:rPr lang="en-US" dirty="0" smtClean="0"/>
              <a:t> And </a:t>
            </a:r>
            <a:r>
              <a:rPr lang="en-US" dirty="0"/>
              <a:t>I was unknown personally to the churches of Judea that are in Christ; </a:t>
            </a:r>
            <a:r>
              <a:rPr lang="en-US" dirty="0" smtClean="0"/>
              <a:t>they </a:t>
            </a:r>
            <a:r>
              <a:rPr lang="en-US" dirty="0"/>
              <a:t>only kept hearing that “the one who once was persecuting us is now preaching the faith he once tried to destroy</a:t>
            </a:r>
            <a:r>
              <a:rPr lang="en-US" dirty="0" smtClean="0"/>
              <a:t>.”</a:t>
            </a:r>
            <a:r>
              <a:rPr lang="en-US" baseline="30000" dirty="0"/>
              <a:t> </a:t>
            </a:r>
            <a:r>
              <a:rPr lang="en-US" dirty="0" smtClean="0"/>
              <a:t> So </a:t>
            </a:r>
            <a:r>
              <a:rPr lang="en-US" dirty="0"/>
              <a:t>they glorified God because of me.</a:t>
            </a:r>
          </a:p>
        </p:txBody>
      </p:sp>
    </p:spTree>
    <p:extLst>
      <p:ext uri="{BB962C8B-B14F-4D97-AF65-F5344CB8AC3E}">
        <p14:creationId xmlns:p14="http://schemas.microsoft.com/office/powerpoint/2010/main" val="3561545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rgbClr val="C00000"/>
                </a:solidFill>
              </a:rPr>
              <a:t/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sz="4000" dirty="0" smtClean="0">
                <a:solidFill>
                  <a:srgbClr val="C00000"/>
                </a:solidFill>
              </a:rPr>
              <a:t>The </a:t>
            </a:r>
            <a:r>
              <a:rPr lang="en-US" sz="4000" dirty="0">
                <a:solidFill>
                  <a:srgbClr val="C00000"/>
                </a:solidFill>
              </a:rPr>
              <a:t>call of Saint Paul (Galatians 1:11-24)</a:t>
            </a:r>
            <a:r>
              <a:rPr lang="en-US" dirty="0">
                <a:solidFill>
                  <a:srgbClr val="C00000"/>
                </a:solidFill>
              </a:rPr>
              <a:t/>
            </a:r>
            <a:br>
              <a:rPr lang="en-US" dirty="0">
                <a:solidFill>
                  <a:srgbClr val="C00000"/>
                </a:solidFill>
              </a:rPr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191000" y="1600200"/>
            <a:ext cx="4495800" cy="452596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4000" dirty="0">
                <a:latin typeface="Bell MT" panose="02020503060305020303" pitchFamily="18" charset="0"/>
              </a:rPr>
              <a:t>The divine encounter </a:t>
            </a:r>
          </a:p>
          <a:p>
            <a:pPr marL="0" indent="0" algn="ctr">
              <a:buNone/>
            </a:pPr>
            <a:r>
              <a:rPr lang="en-US" sz="4000" dirty="0">
                <a:latin typeface="Bell MT" panose="02020503060305020303" pitchFamily="18" charset="0"/>
              </a:rPr>
              <a:t>and commission: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C00000"/>
                </a:solidFill>
                <a:latin typeface="Bell MT" panose="02020503060305020303" pitchFamily="18" charset="0"/>
              </a:rPr>
              <a:t>But when [God], who from my mother’s womb had set me apart and called me through his grace, was pleased</a:t>
            </a:r>
            <a:r>
              <a:rPr lang="en-US" baseline="30000" dirty="0">
                <a:solidFill>
                  <a:srgbClr val="C00000"/>
                </a:solidFill>
                <a:latin typeface="Bell MT" panose="02020503060305020303" pitchFamily="18" charset="0"/>
              </a:rPr>
              <a:t> </a:t>
            </a:r>
            <a:r>
              <a:rPr lang="en-US" dirty="0">
                <a:solidFill>
                  <a:srgbClr val="C00000"/>
                </a:solidFill>
                <a:latin typeface="Bell MT" panose="02020503060305020303" pitchFamily="18" charset="0"/>
              </a:rPr>
              <a:t>to reveal his Son to me,</a:t>
            </a:r>
            <a:r>
              <a:rPr lang="en-US" baseline="30000" dirty="0">
                <a:solidFill>
                  <a:srgbClr val="C00000"/>
                </a:solidFill>
                <a:latin typeface="Bell MT" panose="02020503060305020303" pitchFamily="18" charset="0"/>
              </a:rPr>
              <a:t> </a:t>
            </a:r>
            <a:r>
              <a:rPr lang="en-US" dirty="0">
                <a:solidFill>
                  <a:srgbClr val="C00000"/>
                </a:solidFill>
                <a:latin typeface="Bell MT" panose="02020503060305020303" pitchFamily="18" charset="0"/>
              </a:rPr>
              <a:t>so that I might proclaim him to the </a:t>
            </a:r>
            <a:r>
              <a:rPr lang="en-US" dirty="0" smtClean="0">
                <a:solidFill>
                  <a:srgbClr val="C00000"/>
                </a:solidFill>
                <a:latin typeface="Bell MT" panose="02020503060305020303" pitchFamily="18" charset="0"/>
              </a:rPr>
              <a:t>Gentiles. </a:t>
            </a:r>
            <a:endParaRPr lang="en-US" dirty="0">
              <a:solidFill>
                <a:srgbClr val="C00000"/>
              </a:solidFill>
              <a:latin typeface="Bell MT" panose="02020503060305020303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5800" y="2133600"/>
            <a:ext cx="28194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842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905</Words>
  <Application>Microsoft Office PowerPoint</Application>
  <PresentationFormat>On-screen Show (4:3)</PresentationFormat>
  <Paragraphs>58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The Charism and Call to Leadership</vt:lpstr>
      <vt:lpstr>Saint Peter and Saint Paul  as Leaders in the Early Church </vt:lpstr>
      <vt:lpstr> The call of Saint Peter (Luke 5:1-11)  </vt:lpstr>
      <vt:lpstr>The call of Saint Peter (Luke 5:1-11)</vt:lpstr>
      <vt:lpstr>The call of Saint Peter (Luke 5:1-11)</vt:lpstr>
      <vt:lpstr>The call of Saint Peter (Luke 5:1-11)</vt:lpstr>
      <vt:lpstr> The call of Saint Paul (Galatians 1:11-24) </vt:lpstr>
      <vt:lpstr> The call of Saint Paul (Galatians 1:11-24) </vt:lpstr>
      <vt:lpstr>The call of Saint Paul (Gal 1:11-24)</vt:lpstr>
      <vt:lpstr>The call of Saint Paul (Gal 1:11-24)</vt:lpstr>
      <vt:lpstr> The Council of Jerusalem (Acts 15:1-35) – the vision of a better future  </vt:lpstr>
      <vt:lpstr> The Call to Leadership in the world today 5 Biblical Takeaways 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16</cp:revision>
  <dcterms:created xsi:type="dcterms:W3CDTF">2018-06-05T10:21:40Z</dcterms:created>
  <dcterms:modified xsi:type="dcterms:W3CDTF">2018-06-07T09:56:35Z</dcterms:modified>
</cp:coreProperties>
</file>